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0" r:id="rId18"/>
    <p:sldId id="271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DC761E9-2182-45EE-B3E4-51F66CF29992}">
          <p14:sldIdLst>
            <p14:sldId id="256"/>
          </p14:sldIdLst>
        </p14:section>
        <p14:section name="CONFRONTO TEST INGR-FINALI 2023" id="{938F8AC2-5A81-43FA-AAE7-86730357DCC9}">
          <p14:sldIdLst/>
        </p14:section>
        <p14:section name="PRIMARIA" id="{71086FDD-6FE6-4299-9939-335A1A331F7D}">
          <p14:sldIdLst>
            <p14:sldId id="257"/>
            <p14:sldId id="258"/>
            <p14:sldId id="259"/>
            <p14:sldId id="260"/>
            <p14:sldId id="261"/>
          </p14:sldIdLst>
        </p14:section>
        <p14:section name="SECONDARIA" id="{177DD2D5-06E6-42A8-A65A-801EFFDFFFCF}">
          <p14:sldIdLst>
            <p14:sldId id="262"/>
            <p14:sldId id="263"/>
          </p14:sldIdLst>
        </p14:section>
        <p14:section name="INVALSI CBT SECONDARIA-CL TERZE" id="{61124400-C0DE-4C08-AEFD-7E3EB54B6DA8}">
          <p14:sldIdLst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INVALSI SECONDARIA 2023" id="{8CB26EEC-A5B9-4057-95E5-A30570D62C4E}">
          <p14:sldIdLst>
            <p14:sldId id="278"/>
            <p14:sldId id="279"/>
            <p14:sldId id="270"/>
            <p14:sldId id="271"/>
          </p14:sldIdLst>
        </p14:section>
        <p14:section name="ESAMI DI STATO" id="{40087EC9-66F8-4C29-8A59-62B78D337089}">
          <p14:sldIdLst>
            <p14:sldId id="273"/>
          </p14:sldIdLst>
        </p14:section>
        <p14:section name="INVALSI PRIMARIA 2023" id="{075EE88F-1121-4DC0-AB68-F3F2FC341806}">
          <p14:sldIdLst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B0BE-078F-4CD1-A920-35D7766FC75A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D682-7F0B-479A-AF1C-5C3C1F60A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52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D682-7F0B-479A-AF1C-5C3C1F60ABE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85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D682-7F0B-479A-AF1C-5C3C1F60ABE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06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CB652-86AA-F592-945A-320EC774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A55BC5-B062-C5D2-892A-C3A9DAEA5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1A73CD-23AD-C29A-9B62-D2C149F7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9BA951-F57E-90C0-7326-E135D88A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6D29D-8819-01ED-D4E0-A0DD87F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6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5619B-42AE-468A-4E50-56A03DA1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B3B3CA-8107-B414-3692-29BDEBCD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E03E8-ED82-6752-1250-5C540973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2FCE06-4181-7800-0464-474E9809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24F20-66BB-E4A4-3EF4-479CB42E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08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04477D-E435-8540-0248-DE4A2D310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FA5C1F-ACB4-75FE-1534-A974846E1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0DA7A-8734-3DA9-BAEB-0E80EA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B8F41B-B2BF-88E6-1CE9-2D37C02C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0BD336-3786-BEA2-E869-0A6BE584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4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9E563-63FA-783F-6848-778058F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C5CF80-2CB7-2214-AB12-9C71DFE5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020B1-E1D4-2264-E5D5-C40E21BD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85229B-1F21-82E7-59DC-C14E3D78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524C98-9B5E-3F94-7C1E-22513CFE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1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4FA38-CF1C-6937-09ED-2E6863C8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FFDAA-29C5-A017-9C7C-24DFAE8C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9CFA6-34F8-5613-E2E0-A2D594C9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3E626C-ACEE-8706-07B9-0DA6ED35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82AA1A-63DB-5494-A6FF-8B71F5C9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04441-4CD8-F55E-C3DB-DAAC25B6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C237D-E13E-9666-3154-82E9DB5F7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735CF1-523D-0AC2-B31E-255DFEF6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3AB504-7432-6D34-07BA-10CF28E9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4A396B-E012-A8E3-25B4-2731A240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ADE54-AB07-16A1-598F-FBB505A9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5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0951C-21BC-8876-7EE9-2AB9EC4D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5D4473-64E3-B19C-69B9-6CA2E8811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BEFF5B-D85A-11B9-EB5E-DF8C02119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82ED8B-BDC7-4F90-E62D-743BF3695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4B0F823-A39E-A757-582A-12818403D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F9A325-C6AA-45D3-D929-F847D7EA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FAB26D-DC32-4CE3-FF7D-824162A7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E519B3-FF15-D8CE-9471-403D9C3C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6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F2C0C-294A-79C0-9644-B96D0F41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1ACD4E-8F9A-CBBE-E9E6-5077350C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2A7C0-E0CF-A1A9-E8EB-F51B2DB7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AFFA10-E29D-6336-E02A-A5BFD91F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A3D363-4DAF-DBA0-4FED-1EE705C1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C949E0-47DC-7367-B152-9A66CA7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E201B6-D35F-7BDD-B859-D4A9666C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46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CF8A1-4770-2283-9E5A-F9864A8A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CDCC66-4982-E60B-BC05-E1B6EA8B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129980-4E7D-A833-1166-32C57CCE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AABD0D-F3C0-AB68-3EB3-3874B2CC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2EF280-F9DF-6C23-DB56-DA31222C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4BD8EE-74D6-5912-6E01-9D3E5531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58F6B-FE75-3A52-BA75-54C35854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775AFA-92B0-FDFF-2431-20F34394D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5DFB49-E5BF-EF68-A2B9-00156D8E4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298E62-516F-18C0-18F1-05296753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E3B662-11A8-13B5-D974-CC27ED43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C43FD-F033-27E6-91FD-93377537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8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B630E4-374D-3638-6546-47492B30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54A83B-7E09-4D64-B6D1-BDB14C4B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629149-F63A-50E1-D422-0A43CF8A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3D01-A76A-4BFB-9F67-71A34D334EBC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4BF7E-D59E-D11E-BCC5-751DE0498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EE5BA-F445-E741-BBBD-59A6BF70F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9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7FD352-B7B9-FAF1-4203-7342F7A4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489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06B918-8A9C-E810-4BD3-9FDD70B999A4}"/>
              </a:ext>
            </a:extLst>
          </p:cNvPr>
          <p:cNvSpPr txBox="1"/>
          <p:nvPr/>
        </p:nvSpPr>
        <p:spPr>
          <a:xfrm>
            <a:off x="3196883" y="167949"/>
            <a:ext cx="6196818" cy="15575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FUNZIONE STRUMENTALE</a:t>
            </a:r>
            <a:endParaRPr lang="it-IT" sz="16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 Unicode M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VALUTAZIONE E INVALSI</a:t>
            </a:r>
            <a:b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A.S.2022-23</a:t>
            </a:r>
            <a:endParaRPr lang="it-IT" sz="16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 Unicode M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E26B6E-A8A8-A780-4F8A-B9334E299163}"/>
              </a:ext>
            </a:extLst>
          </p:cNvPr>
          <p:cNvSpPr txBox="1"/>
          <p:nvPr/>
        </p:nvSpPr>
        <p:spPr>
          <a:xfrm>
            <a:off x="309489" y="2299098"/>
            <a:ext cx="233523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AUTOVALUTAZIONE</a:t>
            </a:r>
          </a:p>
          <a:p>
            <a:pPr algn="ctr"/>
            <a:r>
              <a:rPr lang="it-IT" b="1" dirty="0"/>
              <a:t>PROVE STRUTTURATE </a:t>
            </a:r>
          </a:p>
          <a:p>
            <a:pPr algn="ctr"/>
            <a:r>
              <a:rPr lang="it-IT" b="1" dirty="0"/>
              <a:t>D’ISTITUTO D’INGRESSO E FINALI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D7CBDEC-46AD-3E12-68B6-5078E172D47F}"/>
              </a:ext>
            </a:extLst>
          </p:cNvPr>
          <p:cNvSpPr/>
          <p:nvPr/>
        </p:nvSpPr>
        <p:spPr>
          <a:xfrm rot="2633896">
            <a:off x="1993723" y="1325763"/>
            <a:ext cx="534431" cy="6845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79000D-FCA8-186E-CB57-E7E9395269CC}"/>
              </a:ext>
            </a:extLst>
          </p:cNvPr>
          <p:cNvSpPr txBox="1"/>
          <p:nvPr/>
        </p:nvSpPr>
        <p:spPr>
          <a:xfrm>
            <a:off x="3406665" y="2387861"/>
            <a:ext cx="296828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COORDINAMENTO PROVE INVALSI PRIMARIA E SECONDARIA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13A236-0724-F19E-9455-2FE0D93D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58406">
            <a:off x="5747939" y="1705430"/>
            <a:ext cx="517679" cy="5239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1E8601-1158-47A8-6D76-7B7BA2906EA4}"/>
              </a:ext>
            </a:extLst>
          </p:cNvPr>
          <p:cNvSpPr txBox="1"/>
          <p:nvPr/>
        </p:nvSpPr>
        <p:spPr>
          <a:xfrm>
            <a:off x="9031458" y="2080504"/>
            <a:ext cx="2433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RAV E PIANO DI MIGLIORAMENTO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470832B-CBDE-807D-5E60-44E70D72A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20993">
            <a:off x="9646306" y="1101492"/>
            <a:ext cx="845918" cy="8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B7431A-C3D3-CB9F-6CB3-7F086D9A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D0E9D5-2E43-8762-7788-C41D4144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B7AEBC-EBA3-866B-E887-755CC863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2326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C295DF-E2AC-3057-A68C-66D1C466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26" y="1"/>
            <a:ext cx="588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1E19AF-2264-38D8-04E9-F9E66578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246055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1B46C8-227D-9DCC-A3C6-E035A3B4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55" y="1"/>
            <a:ext cx="5945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FBE771-1F08-4E85-BE86-6B732EE2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62A329E-B53A-D6A4-13CD-AA680B55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394500-B658-0AA7-0932-07F37247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8" y="829210"/>
            <a:ext cx="6411623" cy="60287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454803-6632-C6AF-E607-826840FB8A36}"/>
              </a:ext>
            </a:extLst>
          </p:cNvPr>
          <p:cNvSpPr txBox="1"/>
          <p:nvPr/>
        </p:nvSpPr>
        <p:spPr>
          <a:xfrm>
            <a:off x="618978" y="182880"/>
            <a:ext cx="101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ESITI INVALSI TERZA MEDIA «L DA VINCI»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C8CD1-50D5-1465-8DDA-D8D520C1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41" y="829211"/>
            <a:ext cx="5678659" cy="60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8442C4-B0C1-0CC1-3F32-258A5950C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2"/>
            <a:ext cx="12191999" cy="53885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D35A7F-7546-B241-D9DB-C6A3C492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7926"/>
            <a:ext cx="12192000" cy="15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06F1E4-2AFC-A759-7CE4-BA50C1DC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0069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F30886-7A64-2D98-636D-F457E293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6905"/>
            <a:ext cx="12323298" cy="8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B759B6-5CB4-6CC7-83A1-53C45E20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5989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94DB38-D8B0-90FC-A11B-2554D758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9618"/>
            <a:ext cx="12192000" cy="15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FB873B8-0EF6-B518-2568-ADDFED6A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472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1DC506-9162-1161-2E25-BA6B4981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7246"/>
            <a:ext cx="1219200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F9CE5B-4914-4788-CBFE-851DD847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0843"/>
            <a:ext cx="12192000" cy="56552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BDDA93-424E-6B8C-6D79-9D2FD9CBF85D}"/>
              </a:ext>
            </a:extLst>
          </p:cNvPr>
          <p:cNvSpPr txBox="1"/>
          <p:nvPr/>
        </p:nvSpPr>
        <p:spPr>
          <a:xfrm>
            <a:off x="0" y="5064369"/>
            <a:ext cx="1194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CONCLUSIONI</a:t>
            </a:r>
            <a:r>
              <a:rPr lang="it-IT" sz="2400" baseline="0" dirty="0"/>
              <a:t> Si è abbassata la fascia dei </a:t>
            </a:r>
            <a:r>
              <a:rPr lang="it-IT" sz="2400" b="1" baseline="0" dirty="0"/>
              <a:t>7</a:t>
            </a:r>
            <a:r>
              <a:rPr lang="it-IT" sz="2400" baseline="0" dirty="0"/>
              <a:t> a favore della fascia dell'</a:t>
            </a:r>
            <a:r>
              <a:rPr lang="it-IT" sz="2400" b="1" baseline="0" dirty="0"/>
              <a:t>8</a:t>
            </a:r>
            <a:r>
              <a:rPr lang="it-IT" sz="2400" baseline="0" dirty="0"/>
              <a:t> e del</a:t>
            </a:r>
            <a:r>
              <a:rPr lang="it-IT" sz="2400" b="1" baseline="0" dirty="0"/>
              <a:t> 9</a:t>
            </a:r>
            <a:r>
              <a:rPr lang="it-IT" sz="2400" baseline="0" dirty="0"/>
              <a:t>.</a:t>
            </a:r>
          </a:p>
          <a:p>
            <a:r>
              <a:rPr lang="it-IT" sz="2400" baseline="0" dirty="0"/>
              <a:t> La fascia del  </a:t>
            </a:r>
            <a:r>
              <a:rPr lang="it-IT" sz="2400" b="1" baseline="0" dirty="0"/>
              <a:t>6</a:t>
            </a:r>
            <a:r>
              <a:rPr lang="it-IT" sz="2400" baseline="0" dirty="0"/>
              <a:t>, possiamo dire che non si è molto discostata dallo scorso anno, anzi si è leggermente abbassata di 1/2 punto percentuale. L'obiettivo che ci si è prefissati per il Piano di Miglioramento del nostro Istituto sarebbe di abbassarla ancora di più.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2118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92987E-175D-3F83-9824-5571A8D28069}"/>
              </a:ext>
            </a:extLst>
          </p:cNvPr>
          <p:cNvSpPr txBox="1"/>
          <p:nvPr/>
        </p:nvSpPr>
        <p:spPr>
          <a:xfrm>
            <a:off x="590843" y="0"/>
            <a:ext cx="11211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TEST FINALI ITA – MAT CLASSI PRIME PRIMARIA FINALI A.S.2023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282F8A-4DB5-5C57-F72F-D527E123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82" y="1367687"/>
            <a:ext cx="9200271" cy="50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1B3431-53B2-1DB1-4677-97FA6F5B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4881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705089-D56E-3D9B-D06F-B72336DEEFE7}"/>
              </a:ext>
            </a:extLst>
          </p:cNvPr>
          <p:cNvSpPr txBox="1"/>
          <p:nvPr/>
        </p:nvSpPr>
        <p:spPr>
          <a:xfrm>
            <a:off x="2" y="4488119"/>
            <a:ext cx="121919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/>
              <a:t>-</a:t>
            </a:r>
            <a:r>
              <a:rPr lang="it-IT" sz="2000" b="1" dirty="0">
                <a:solidFill>
                  <a:srgbClr val="FF0000"/>
                </a:solidFill>
              </a:rPr>
              <a:t>ESITI ITA </a:t>
            </a:r>
            <a:r>
              <a:rPr lang="it-IT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800" u="sng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COMPRENSIONE DEL TESTO ED ESERCIZI LINGUISTICI    </a:t>
            </a:r>
            <a:r>
              <a:rPr lang="it-IT" sz="1800" b="1" dirty="0">
                <a:solidFill>
                  <a:srgbClr val="FF0000"/>
                </a:solidFill>
              </a:rPr>
              <a:t>= </a:t>
            </a:r>
            <a:r>
              <a:rPr lang="it-IT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L'Istituto ha una media dei risultati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SUPERIORI  </a:t>
            </a:r>
            <a:r>
              <a:rPr lang="it-IT" sz="1800" b="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alla media nazionale (fa eccezione una classe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2C </a:t>
            </a:r>
            <a:r>
              <a:rPr lang="it-IT" sz="1800" b="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in particolare nella comprensione del testo )</a:t>
            </a:r>
            <a:endParaRPr lang="it-IT" sz="1800" b="0" dirty="0">
              <a:solidFill>
                <a:sysClr val="windowText" lastClr="000000"/>
              </a:solidFill>
              <a:effectLst/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ESITI MAT </a:t>
            </a:r>
            <a:r>
              <a:rPr lang="it-IT" sz="1800" b="0" u="sng" dirty="0">
                <a:solidFill>
                  <a:schemeClr val="tx1"/>
                </a:solidFill>
              </a:rPr>
              <a:t>SPAZIO E FIGURE-NUMERI-DATI E PREVISIONI</a:t>
            </a:r>
            <a:r>
              <a:rPr lang="it-IT" sz="1800" b="0" u="sng" baseline="0" dirty="0">
                <a:solidFill>
                  <a:schemeClr val="tx1"/>
                </a:solidFill>
              </a:rPr>
              <a:t> -RELAZIONI E FUNZIONI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L'Istituto ha una media dei risultati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SUPERIORI</a:t>
            </a:r>
            <a:r>
              <a:rPr lang="it-IT" sz="18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it-IT" sz="18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alla media nazionale (fa eccezione una classe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2A)</a:t>
            </a:r>
            <a:r>
              <a:rPr lang="it-IT" sz="18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8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2400" dirty="0">
              <a:effectLst/>
            </a:endParaRPr>
          </a:p>
          <a:p>
            <a:r>
              <a:rPr lang="it-IT" sz="1800" dirty="0"/>
              <a:t>-</a:t>
            </a:r>
            <a:r>
              <a:rPr lang="it-IT" sz="1800" b="1" dirty="0">
                <a:solidFill>
                  <a:srgbClr val="FF0000"/>
                </a:solidFill>
              </a:rPr>
              <a:t>VARIABILITA' TRA e DENTRO LE CLASSI =</a:t>
            </a:r>
          </a:p>
          <a:p>
            <a:r>
              <a:rPr lang="it-IT" sz="1800" b="0" u="sng" dirty="0">
                <a:solidFill>
                  <a:srgbClr val="FF0000"/>
                </a:solidFill>
              </a:rPr>
              <a:t> ITA/MAT</a:t>
            </a:r>
            <a:r>
              <a:rPr lang="it-IT" sz="1800" dirty="0"/>
              <a:t>=</a:t>
            </a:r>
            <a:r>
              <a:rPr lang="it-IT" sz="1800" baseline="0" dirty="0"/>
              <a:t> ALTA</a:t>
            </a:r>
            <a:r>
              <a:rPr lang="it-IT" sz="1800" dirty="0"/>
              <a:t> variabilità TRA le classi = </a:t>
            </a:r>
            <a:r>
              <a:rPr lang="it-IT" sz="1800" u="sng" dirty="0"/>
              <a:t>BASSA omogeneità </a:t>
            </a:r>
            <a:r>
              <a:rPr lang="it-IT" sz="1800" dirty="0"/>
              <a:t>nella loro composizione ( le fasce di livello non sono equamente distribuite nella formazione delle classi )</a:t>
            </a:r>
          </a:p>
          <a:p>
            <a:r>
              <a:rPr lang="it-IT" sz="1800" u="sng" dirty="0"/>
              <a:t>BASSA</a:t>
            </a:r>
            <a:r>
              <a:rPr lang="it-IT" sz="1800" u="sng" baseline="0" dirty="0"/>
              <a:t> </a:t>
            </a:r>
            <a:r>
              <a:rPr lang="it-IT" sz="1800" u="sng" baseline="0" dirty="0" err="1"/>
              <a:t>variabilita'</a:t>
            </a:r>
            <a:r>
              <a:rPr lang="it-IT" sz="1800" u="sng" baseline="0" dirty="0"/>
              <a:t> DENTRO le classi</a:t>
            </a:r>
            <a:r>
              <a:rPr lang="it-IT" sz="1800" u="sng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02700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8C3553-D58D-D2EF-4EF0-6E7122B2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2" y="333311"/>
            <a:ext cx="8250734" cy="21398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A9507C-B456-153D-85D0-6E8163E0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3" y="3072056"/>
            <a:ext cx="948869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0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15C5FB-EC16-D46B-150F-290718B3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9799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4C8ADBB-8628-6A8E-3F62-22FBA7F9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9962"/>
            <a:ext cx="12192000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FA7E93-788A-B72E-9803-1DDBEC43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34511" cy="26025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F0C2840-5D03-19A3-A387-6DFC395D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756"/>
            <a:ext cx="12192000" cy="48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A89C91-0223-1B86-CC01-99A9E9A3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13"/>
            <a:ext cx="6096000" cy="62319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698909-38A9-ED44-936B-987E8AF1BB2E}"/>
              </a:ext>
            </a:extLst>
          </p:cNvPr>
          <p:cNvSpPr txBox="1"/>
          <p:nvPr/>
        </p:nvSpPr>
        <p:spPr>
          <a:xfrm>
            <a:off x="872197" y="0"/>
            <a:ext cx="1103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CONFRONTO TEST D’INGRESSO E FINALE </a:t>
            </a:r>
            <a:r>
              <a:rPr lang="it-IT" sz="2800" b="1" dirty="0" err="1">
                <a:solidFill>
                  <a:srgbClr val="FF0000"/>
                </a:solidFill>
              </a:rPr>
              <a:t>a.s.</a:t>
            </a:r>
            <a:r>
              <a:rPr lang="it-IT" sz="2800" b="1" dirty="0">
                <a:solidFill>
                  <a:srgbClr val="FF0000"/>
                </a:solidFill>
              </a:rPr>
              <a:t> 2023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66A27E-4B96-0C13-CA5E-56A54061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6012"/>
            <a:ext cx="6096000" cy="62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9878F0-CBDA-FC8B-4541-72C2E65F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4555" cy="35237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985408-4393-9020-DB76-07E39173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55" y="0"/>
            <a:ext cx="5967445" cy="35237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AC911D-73E0-9462-9B11-D8DBEEFAC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426" y="3523793"/>
            <a:ext cx="7765366" cy="33342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CA75DC-D991-6531-3B99-01A20E4E7408}"/>
              </a:ext>
            </a:extLst>
          </p:cNvPr>
          <p:cNvSpPr txBox="1"/>
          <p:nvPr/>
        </p:nvSpPr>
        <p:spPr>
          <a:xfrm>
            <a:off x="0" y="3429000"/>
            <a:ext cx="2166426" cy="3334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C9B07A-EFE9-D401-F7A4-71E787BFD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792" y="3501325"/>
            <a:ext cx="2260208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9B01B0-74F8-BE26-7B2C-BC626BFA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2496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C9E2CE-8B55-0246-5803-2BF0B482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9468"/>
            <a:ext cx="6096000" cy="32201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C49D843-3ECC-26A7-1B07-913CAA3E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83" y="3249636"/>
            <a:ext cx="5383235" cy="35788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6B287-9BAA-BCF3-311C-1323BAE42D14}"/>
              </a:ext>
            </a:extLst>
          </p:cNvPr>
          <p:cNvSpPr txBox="1"/>
          <p:nvPr/>
        </p:nvSpPr>
        <p:spPr>
          <a:xfrm>
            <a:off x="0" y="3249636"/>
            <a:ext cx="3404383" cy="3578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B34A31-723B-7B40-E3BF-8E87D15D6BAC}"/>
              </a:ext>
            </a:extLst>
          </p:cNvPr>
          <p:cNvSpPr txBox="1"/>
          <p:nvPr/>
        </p:nvSpPr>
        <p:spPr>
          <a:xfrm>
            <a:off x="8787618" y="3249636"/>
            <a:ext cx="3404382" cy="3578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43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D626BC-4FC2-CEE0-287F-D2DA2939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6302755" cy="358726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CC8B86-DD38-9ECA-B587-46A4F1E2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55" y="0"/>
            <a:ext cx="5889245" cy="35872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081FF1-8409-B094-91BB-4CB50B73F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930" y="3538024"/>
            <a:ext cx="5535648" cy="35872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69561E-9428-7333-7775-C104AF4FCD5D}"/>
              </a:ext>
            </a:extLst>
          </p:cNvPr>
          <p:cNvSpPr txBox="1"/>
          <p:nvPr/>
        </p:nvSpPr>
        <p:spPr>
          <a:xfrm>
            <a:off x="0" y="3538024"/>
            <a:ext cx="3534930" cy="3587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2CADD7-DEDA-5497-1096-74CE43C01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579" y="3560847"/>
            <a:ext cx="3121421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7BF68D-0B3D-3026-88AF-888A80D2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-1"/>
            <a:ext cx="6096002" cy="36102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B92536-D43D-DD0C-34C9-A32B2410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610287"/>
            <a:ext cx="6096001" cy="32477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7CDDF3-697D-65EF-A48F-D8467767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089899" cy="36102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0D1086-6974-0BB0-7FF0-B3DF53828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0286"/>
            <a:ext cx="6089899" cy="32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B46D99-B28F-E76D-5019-D9EDC892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3" y="6097"/>
            <a:ext cx="5748999" cy="34229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408D428-69D5-2062-47BA-92100FAB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6443003" cy="3429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0227922-ABB0-CE83-56CC-DF41C67A5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6443002" cy="34229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87D3D5-EDEB-E66C-94D1-B13DF181B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003" y="3422905"/>
            <a:ext cx="5748998" cy="34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6D4FE3-C725-29E7-610E-7843889C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332"/>
            <a:ext cx="6096000" cy="59387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995E62-8B59-9D12-6CC1-5CB9975C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19290"/>
            <a:ext cx="6096000" cy="59387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85C7AD-DF7A-ABFE-65C6-7882FB464716}"/>
              </a:ext>
            </a:extLst>
          </p:cNvPr>
          <p:cNvSpPr txBox="1"/>
          <p:nvPr/>
        </p:nvSpPr>
        <p:spPr>
          <a:xfrm>
            <a:off x="1856934" y="267286"/>
            <a:ext cx="852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INVALSI CBT SECONDARIA CLASSI TERZE</a:t>
            </a:r>
          </a:p>
        </p:txBody>
      </p:sp>
    </p:spTree>
    <p:extLst>
      <p:ext uri="{BB962C8B-B14F-4D97-AF65-F5344CB8AC3E}">
        <p14:creationId xmlns:p14="http://schemas.microsoft.com/office/powerpoint/2010/main" val="1604759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244</Words>
  <Application>Microsoft Office PowerPoint</Application>
  <PresentationFormat>Widescreen</PresentationFormat>
  <Paragraphs>21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Scuderi</dc:creator>
  <cp:lastModifiedBy>Patrizia Scuderi</cp:lastModifiedBy>
  <cp:revision>10</cp:revision>
  <dcterms:created xsi:type="dcterms:W3CDTF">2023-06-15T15:58:24Z</dcterms:created>
  <dcterms:modified xsi:type="dcterms:W3CDTF">2023-09-18T16:48:21Z</dcterms:modified>
</cp:coreProperties>
</file>