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75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311" r:id="rId19"/>
    <p:sldId id="304" r:id="rId20"/>
    <p:sldId id="267" r:id="rId21"/>
    <p:sldId id="300" r:id="rId22"/>
    <p:sldId id="292" r:id="rId23"/>
    <p:sldId id="299" r:id="rId24"/>
    <p:sldId id="301" r:id="rId25"/>
    <p:sldId id="307" r:id="rId26"/>
    <p:sldId id="308" r:id="rId27"/>
    <p:sldId id="302" r:id="rId28"/>
    <p:sldId id="309" r:id="rId29"/>
    <p:sldId id="310" r:id="rId30"/>
    <p:sldId id="303" r:id="rId31"/>
    <p:sldId id="305" r:id="rId32"/>
    <p:sldId id="312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507251F-DBD2-4510-AC6D-275A802517BF}">
          <p14:sldIdLst>
            <p14:sldId id="256"/>
          </p14:sldIdLst>
        </p14:section>
        <p14:section name="PROVE STRUTTURATE D'ISTITUTO" id="{18FD71AA-7DF5-4749-BFE2-71ADEB0C2EBE}">
          <p14:sldIdLst>
            <p14:sldId id="264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PROVE SEC. LIVELLI INVALSI 2022" id="{00BB1BE1-A81C-4235-88F0-E642FA4484AE}">
          <p14:sldIdLst>
            <p14:sldId id="275"/>
            <p14:sldId id="291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PROVE INVALSI CBT 22 (settembre)" id="{5E1A48AF-04C1-4EB9-A427-2E6E79C8C895}">
          <p14:sldIdLst>
            <p14:sldId id="311"/>
            <p14:sldId id="304"/>
          </p14:sldIdLst>
        </p14:section>
        <p14:section name="ESAMI DI STATO 2022" id="{751AE7B9-6F03-4362-B7B4-44F2128462CB}">
          <p14:sldIdLst>
            <p14:sldId id="267"/>
            <p14:sldId id="300"/>
            <p14:sldId id="292"/>
            <p14:sldId id="299"/>
          </p14:sldIdLst>
        </p14:section>
        <p14:section name="ESITI INVALSI PRIMARIA 2022" id="{A7915255-ADAB-48B6-986C-43C65BA7FB81}">
          <p14:sldIdLst>
            <p14:sldId id="301"/>
            <p14:sldId id="307"/>
            <p14:sldId id="308"/>
            <p14:sldId id="302"/>
            <p14:sldId id="309"/>
            <p14:sldId id="310"/>
            <p14:sldId id="303"/>
            <p14:sldId id="305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zia Scuderi" initials="PS" lastIdx="2" clrIdx="0">
    <p:extLst>
      <p:ext uri="{19B8F6BF-5375-455C-9EA6-DF929625EA0E}">
        <p15:presenceInfo xmlns:p15="http://schemas.microsoft.com/office/powerpoint/2012/main" userId="b1e016bc49eee0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74951-0A3D-4389-ACFB-1014BD0E175C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F323D-5410-4B80-91E8-92E0500948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94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F323D-5410-4B80-91E8-92E05009487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89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08C46-9140-48BD-A41E-4B0DF64D3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8D8FE9-EDBD-4E8C-ADBE-F2A69E790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AD0E3D-8C8F-49F0-8675-3A56C4E6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4D674-D270-4172-9772-3E60B8FF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4AA366-1A6A-4297-95F2-95117531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06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FD1DB-796A-4FEF-9913-BBCB4EE8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ED79DA-B77F-4E42-8F04-9E3D1B016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0C4225-4B6C-4566-8C16-ADD0699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E3E463-6F04-4A9F-9FD2-DE8063B5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C09A9-DCE3-4990-9646-E39A6C27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65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E3185B9-2CA4-4C27-B195-E5FBA9042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A3DEEC-260A-44C2-9BB7-7D8F70744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3B00A8-E348-45EA-BC44-B835DFE6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8A4F63-32B7-41FD-BF72-181FC8D0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2DDF87-FB9F-4176-876F-03E7AA07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08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2357F-4679-43FE-86DF-C7C4D898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2E6AEB-FDFE-4939-9D02-91035C57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458A50-7B53-43C4-9898-DC9AB967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992A30-188C-474A-9B8E-E3BC3BE5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ED8905-424F-42B8-A488-D0573348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4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48DCF-35E0-4FC8-B2CD-63168852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4CCDA1-522F-4C5E-A5DD-D5FB77E0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B6CED8-68AB-470F-BC3B-8F91ADB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5C9AA8-FB90-4C9F-9ADC-3B15EA6B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3980CA-D685-4ED4-8A83-99EB156C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33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43F87-59CD-4F0F-A481-EF4D8F19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8FA643-0E6A-473E-90C7-B81B2B00C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48A5EE-E959-4E11-A06C-014326DA4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F7312C-31FD-43AE-B5B1-EB6EEB8D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F0AC6C-3F1B-4D88-AD9A-137E80E4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6E2177-5A2D-4263-A04F-D20B2D4B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48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55A5F-C97C-42FD-81E4-AAE2B728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AD77B2-542D-40E1-A238-F47FC422E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7BF7B8-7140-461A-AFA8-EED48FDF1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E239E2-1034-43C2-9F70-C205E7BC3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068FB3-2D53-4FFC-8ACB-664A65A7C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2BF123-435C-4A45-8075-4C48DDCA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93FF026-F9A1-4194-833D-511D855A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6058A9-5EF3-4298-928D-B0DD33CE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30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16498D-4568-428A-994B-C720EC13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8B241B-192A-40C7-B660-301DA364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8100E8-C0A9-4787-86D8-F80B8E14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4E1E3B-1412-4240-8925-A2C3B5B8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67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6A9DE2-1618-4074-BC27-90FC6C00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102DCF-AA28-4CE9-A081-9AF5FEE1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5BDDF-5773-434A-9F69-5F3F9AEA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9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D3844-5897-4326-9BC4-63E73B9A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1DCC07-E013-4260-A520-4E4AF563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4F2C99-D02E-432D-B497-1D4FFAED8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B939AB-715F-45EF-93E6-58D1525D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C06446-394D-4305-B676-0DA326A1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6FFA2B-1CAA-4EC3-AA50-D7A3D829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59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57513-9111-4EE1-B632-2BA112F5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6694871-9D36-4A96-813A-F4E728F2F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CDD5C7-6BBF-4E0C-879E-AC025BA41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26E8EB-D21F-4377-9225-6EBDBD51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9C8379-393E-4AF2-9A0B-22BB8AD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956B8C-3328-4D2E-9C32-8F9F37F3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9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AEB9CD-BB4C-40A2-B426-4B9E52B1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D5D814-CBB8-4214-BC5F-F7991D90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C3B65E-2B75-4B1A-95F5-7850D30A8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5135-3124-40F1-9C49-0A42BC2EE5BA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C0E8F-C47B-46E9-8C01-4FDAC0153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8C83F9-D299-42F1-AC14-1BDD40CF0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10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4C6DA-B68C-4085-B7FA-AC998B316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621" y="256089"/>
            <a:ext cx="9144000" cy="2029911"/>
          </a:xfrm>
        </p:spPr>
        <p:txBody>
          <a:bodyPr>
            <a:normAutofit fontScale="90000"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REPORT FUNZIONE STRUMENTALE VALUTAZIONE E INVALSI</a:t>
            </a:r>
            <a:br>
              <a:rPr lang="it-IT" sz="4800" b="1" dirty="0">
                <a:solidFill>
                  <a:srgbClr val="002060"/>
                </a:solidFill>
              </a:rPr>
            </a:br>
            <a:r>
              <a:rPr lang="it-IT" sz="4800" b="1" dirty="0">
                <a:solidFill>
                  <a:srgbClr val="002060"/>
                </a:solidFill>
              </a:rPr>
              <a:t>A.S.2021-22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19A465-1B91-FCB6-A410-E201C3AE7BA9}"/>
              </a:ext>
            </a:extLst>
          </p:cNvPr>
          <p:cNvSpPr txBox="1"/>
          <p:nvPr/>
        </p:nvSpPr>
        <p:spPr>
          <a:xfrm>
            <a:off x="604911" y="2968283"/>
            <a:ext cx="2644726" cy="1508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OBIETTIVO 1</a:t>
            </a:r>
          </a:p>
          <a:p>
            <a:pPr algn="ctr"/>
            <a:r>
              <a:rPr lang="it-IT" sz="2000" dirty="0"/>
              <a:t>AUTOVALUTAZIONE E PROVE STRUTTURATE D’ISTITUTO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87774F-6CE8-7AF9-BC2A-4B62B2C96773}"/>
              </a:ext>
            </a:extLst>
          </p:cNvPr>
          <p:cNvSpPr txBox="1"/>
          <p:nvPr/>
        </p:nvSpPr>
        <p:spPr>
          <a:xfrm>
            <a:off x="4403188" y="2968283"/>
            <a:ext cx="2278966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OBIETTIVO 2</a:t>
            </a:r>
          </a:p>
          <a:p>
            <a:pPr algn="ctr"/>
            <a:r>
              <a:rPr lang="it-IT" sz="2000" dirty="0"/>
              <a:t>COORDINAMENTO PROVE INVALSI </a:t>
            </a:r>
          </a:p>
          <a:p>
            <a:pPr algn="ctr"/>
            <a:r>
              <a:rPr lang="it-IT" sz="2000" dirty="0"/>
              <a:t>PRIMARIA </a:t>
            </a:r>
          </a:p>
          <a:p>
            <a:pPr algn="ctr"/>
            <a:r>
              <a:rPr lang="it-IT" sz="2000" dirty="0"/>
              <a:t>E </a:t>
            </a:r>
          </a:p>
          <a:p>
            <a:pPr algn="ctr"/>
            <a:r>
              <a:rPr lang="it-IT" sz="2000" dirty="0"/>
              <a:t>SECONDARIA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392336-F00C-3D31-0885-C12F80BE7A3A}"/>
              </a:ext>
            </a:extLst>
          </p:cNvPr>
          <p:cNvSpPr txBox="1"/>
          <p:nvPr/>
        </p:nvSpPr>
        <p:spPr>
          <a:xfrm>
            <a:off x="4501662" y="5774224"/>
            <a:ext cx="198354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REPORT </a:t>
            </a:r>
          </a:p>
          <a:p>
            <a:pPr algn="ctr"/>
            <a:r>
              <a:rPr lang="it-IT" sz="2000" dirty="0"/>
              <a:t>DEI </a:t>
            </a:r>
          </a:p>
          <a:p>
            <a:pPr algn="ctr"/>
            <a:r>
              <a:rPr lang="it-IT" sz="2000" dirty="0"/>
              <a:t>RISULTATI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8CE8A3-80CD-A289-9833-5870FEB01E18}"/>
              </a:ext>
            </a:extLst>
          </p:cNvPr>
          <p:cNvSpPr txBox="1"/>
          <p:nvPr/>
        </p:nvSpPr>
        <p:spPr>
          <a:xfrm>
            <a:off x="7751298" y="2968283"/>
            <a:ext cx="2772323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OBIETTIVO 3</a:t>
            </a:r>
          </a:p>
          <a:p>
            <a:pPr algn="ctr"/>
            <a:r>
              <a:rPr lang="it-IT" sz="2000" dirty="0"/>
              <a:t>RAV</a:t>
            </a:r>
          </a:p>
          <a:p>
            <a:pPr algn="ctr"/>
            <a:r>
              <a:rPr lang="it-IT" sz="2000" dirty="0"/>
              <a:t>E</a:t>
            </a:r>
          </a:p>
          <a:p>
            <a:pPr algn="ctr"/>
            <a:r>
              <a:rPr lang="it-IT" sz="2000" dirty="0"/>
              <a:t> PIANO </a:t>
            </a:r>
          </a:p>
          <a:p>
            <a:pPr algn="ctr"/>
            <a:r>
              <a:rPr lang="it-IT" sz="2000" dirty="0"/>
              <a:t>DI </a:t>
            </a:r>
          </a:p>
          <a:p>
            <a:pPr algn="ctr"/>
            <a:r>
              <a:rPr lang="it-IT" sz="2000" dirty="0"/>
              <a:t>MIGLIORAMENTO</a:t>
            </a: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D0E6834F-1EEE-F98B-747F-DC52F7FC104C}"/>
              </a:ext>
            </a:extLst>
          </p:cNvPr>
          <p:cNvSpPr/>
          <p:nvPr/>
        </p:nvSpPr>
        <p:spPr>
          <a:xfrm rot="19973403">
            <a:off x="1738090" y="2294303"/>
            <a:ext cx="933084" cy="453884"/>
          </a:xfrm>
          <a:prstGeom prst="leftArrow">
            <a:avLst>
              <a:gd name="adj1" fmla="val 3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CDED8EB-645F-F1B0-B0AD-0D411B3970E0}"/>
              </a:ext>
            </a:extLst>
          </p:cNvPr>
          <p:cNvSpPr/>
          <p:nvPr/>
        </p:nvSpPr>
        <p:spPr>
          <a:xfrm>
            <a:off x="5324622" y="2228593"/>
            <a:ext cx="337624" cy="694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53329D0-961A-65F1-959C-E6DF2FF5C7E8}"/>
              </a:ext>
            </a:extLst>
          </p:cNvPr>
          <p:cNvSpPr/>
          <p:nvPr/>
        </p:nvSpPr>
        <p:spPr>
          <a:xfrm rot="866086">
            <a:off x="8093319" y="2392674"/>
            <a:ext cx="1023622" cy="387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7851A729-CC5B-4EF1-19B1-900EC7C45201}"/>
              </a:ext>
            </a:extLst>
          </p:cNvPr>
          <p:cNvSpPr/>
          <p:nvPr/>
        </p:nvSpPr>
        <p:spPr>
          <a:xfrm>
            <a:off x="5324622" y="5181295"/>
            <a:ext cx="337624" cy="503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6CFE79-DDD6-A7BD-099F-58AAB7F3E9CC}"/>
              </a:ext>
            </a:extLst>
          </p:cNvPr>
          <p:cNvSpPr txBox="1"/>
          <p:nvPr/>
        </p:nvSpPr>
        <p:spPr>
          <a:xfrm>
            <a:off x="8548860" y="6163435"/>
            <a:ext cx="339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PROF.</a:t>
            </a:r>
            <a:r>
              <a:rPr lang="it-IT" sz="1400" dirty="0"/>
              <a:t>SSA</a:t>
            </a:r>
            <a:r>
              <a:rPr lang="it-IT" dirty="0"/>
              <a:t>  SCUDERI PATRIZIA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792B94-2D93-5CAF-E3E0-4852F8CEAC3A}"/>
              </a:ext>
            </a:extLst>
          </p:cNvPr>
          <p:cNvSpPr txBox="1"/>
          <p:nvPr/>
        </p:nvSpPr>
        <p:spPr>
          <a:xfrm>
            <a:off x="842153" y="5332438"/>
            <a:ext cx="198354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REPORT </a:t>
            </a:r>
          </a:p>
          <a:p>
            <a:pPr algn="ctr"/>
            <a:r>
              <a:rPr lang="it-IT" sz="2000" dirty="0"/>
              <a:t>DEI </a:t>
            </a:r>
          </a:p>
          <a:p>
            <a:pPr algn="ctr"/>
            <a:r>
              <a:rPr lang="it-IT" sz="2000" dirty="0"/>
              <a:t>RISULTATI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E29BD3-9139-CC8B-B6BD-40BEB35BF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933" y="4709748"/>
            <a:ext cx="37798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EB98967-8395-4A29-A32B-38C12A008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47" y="2392438"/>
            <a:ext cx="862211" cy="6819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B862745-4AE6-42E2-90E7-0CA12681A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69" y="3246558"/>
            <a:ext cx="1156031" cy="12190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3F71A8-18A6-4799-9FC3-8E65B1E64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451" y="1171983"/>
            <a:ext cx="2097206" cy="9144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5BF61C-D5E8-4F60-8FC3-5A8F187D8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97" y="570780"/>
            <a:ext cx="2877561" cy="5669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283B566-3DC2-44F3-A282-F01D8DD7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301" y="1129627"/>
            <a:ext cx="3414056" cy="1201016"/>
          </a:xfrm>
          <a:prstGeom prst="rect">
            <a:avLst/>
          </a:prstGeom>
        </p:spPr>
      </p:pic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id="{C6D4EC7F-6972-4EDF-B435-24C96CAF8060}"/>
              </a:ext>
            </a:extLst>
          </p:cNvPr>
          <p:cNvSpPr/>
          <p:nvPr/>
        </p:nvSpPr>
        <p:spPr>
          <a:xfrm>
            <a:off x="9163061" y="78516"/>
            <a:ext cx="2863818" cy="187508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SECONDARIA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</a:rPr>
              <a:t>TERZE</a:t>
            </a:r>
            <a:r>
              <a:rPr lang="it-IT" sz="2000" dirty="0">
                <a:solidFill>
                  <a:schemeClr val="tx1"/>
                </a:solidFill>
              </a:rPr>
              <a:t> CLASSI –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n° alunni 106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PROVE CBT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COMPUTER BASED TESTING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C5560B-94D2-428B-A884-87F335172629}"/>
              </a:ext>
            </a:extLst>
          </p:cNvPr>
          <p:cNvSpPr txBox="1"/>
          <p:nvPr/>
        </p:nvSpPr>
        <p:spPr>
          <a:xfrm>
            <a:off x="2643252" y="-91716"/>
            <a:ext cx="783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PROVE INVALSI 2022</a:t>
            </a:r>
          </a:p>
        </p:txBody>
      </p:sp>
      <p:sp>
        <p:nvSpPr>
          <p:cNvPr id="13" name="Fumetto: rettangolo con angoli arrotondati 12">
            <a:extLst>
              <a:ext uri="{FF2B5EF4-FFF2-40B4-BE49-F238E27FC236}">
                <a16:creationId xmlns:a16="http://schemas.microsoft.com/office/drawing/2014/main" id="{A36D21A4-874B-4AD4-B1B7-1C20177E23E8}"/>
              </a:ext>
            </a:extLst>
          </p:cNvPr>
          <p:cNvSpPr/>
          <p:nvPr/>
        </p:nvSpPr>
        <p:spPr>
          <a:xfrm>
            <a:off x="344482" y="180474"/>
            <a:ext cx="2097206" cy="1347590"/>
          </a:xfrm>
          <a:prstGeom prst="wedgeRoundRectCallout">
            <a:avLst>
              <a:gd name="adj1" fmla="val 53633"/>
              <a:gd name="adj2" fmla="val 714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PRIMARIA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</a:rPr>
              <a:t>SECONDE</a:t>
            </a:r>
            <a:r>
              <a:rPr lang="it-IT" sz="2000" dirty="0">
                <a:solidFill>
                  <a:schemeClr val="tx1"/>
                </a:solidFill>
              </a:rPr>
              <a:t> CLASSI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N° ALUNNI 119</a:t>
            </a:r>
          </a:p>
        </p:txBody>
      </p:sp>
      <p:sp>
        <p:nvSpPr>
          <p:cNvPr id="14" name="Fumetto: rettangolo con angoli arrotondati 13">
            <a:extLst>
              <a:ext uri="{FF2B5EF4-FFF2-40B4-BE49-F238E27FC236}">
                <a16:creationId xmlns:a16="http://schemas.microsoft.com/office/drawing/2014/main" id="{FBA18496-536B-410B-8DE7-37C8983EC73D}"/>
              </a:ext>
            </a:extLst>
          </p:cNvPr>
          <p:cNvSpPr/>
          <p:nvPr/>
        </p:nvSpPr>
        <p:spPr>
          <a:xfrm>
            <a:off x="755694" y="4648005"/>
            <a:ext cx="1887559" cy="1716936"/>
          </a:xfrm>
          <a:prstGeom prst="wedgeRoundRectCallout">
            <a:avLst>
              <a:gd name="adj1" fmla="val 66555"/>
              <a:gd name="adj2" fmla="val -179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PRIMARIA QUINTE</a:t>
            </a:r>
            <a:r>
              <a:rPr lang="it-IT" sz="2000" dirty="0">
                <a:solidFill>
                  <a:schemeClr val="tx1"/>
                </a:solidFill>
              </a:rPr>
              <a:t> CLASSI </a:t>
            </a:r>
            <a:r>
              <a:rPr lang="it-IT" sz="2000" dirty="0" err="1">
                <a:solidFill>
                  <a:schemeClr val="tx1"/>
                </a:solidFill>
              </a:rPr>
              <a:t>n°ALUNNI</a:t>
            </a:r>
            <a:r>
              <a:rPr lang="it-IT" sz="2000" dirty="0">
                <a:solidFill>
                  <a:schemeClr val="tx1"/>
                </a:solidFill>
              </a:rPr>
              <a:t>  92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9C6BE2-6723-5C15-FEA6-17408772C2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683" y="2574823"/>
            <a:ext cx="4230991" cy="405106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05D0C2A-5803-3727-BFA8-C509F3A4BA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1998" y="2220156"/>
            <a:ext cx="4670001" cy="440572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3EE3C3C-D337-91FD-09C7-D64DE755A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804801">
            <a:off x="8449247" y="1621643"/>
            <a:ext cx="629942" cy="4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1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135094-9108-0AB3-1D79-400B7EF2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246055" cy="505030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1B2C8E-DAB2-4FA2-1503-91B41ABC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55" y="0"/>
            <a:ext cx="5945944" cy="50503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012E2-6556-385D-7D65-B9BE4D3783A9}"/>
              </a:ext>
            </a:extLst>
          </p:cNvPr>
          <p:cNvSpPr txBox="1"/>
          <p:nvPr/>
        </p:nvSpPr>
        <p:spPr>
          <a:xfrm>
            <a:off x="0" y="5050302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ITA</a:t>
            </a:r>
            <a:r>
              <a:rPr lang="it-IT" sz="2800" dirty="0"/>
              <a:t> </a:t>
            </a:r>
            <a:r>
              <a:rPr lang="it-IT" sz="2000" dirty="0"/>
              <a:t>prevale il livello 3, tutti gli altri si distribuiscono tra il livello 1-2-4. Il 12% (3 alunni) si colloca nel livello 5.</a:t>
            </a:r>
          </a:p>
          <a:p>
            <a:r>
              <a:rPr lang="it-IT" sz="2400" dirty="0"/>
              <a:t>MAT</a:t>
            </a:r>
            <a:r>
              <a:rPr lang="it-IT" sz="2000" dirty="0"/>
              <a:t> Più della metà di alunni si colloca nella fascia 1-2. I rimanenti nella fascia 3-4 e uno solo nel livello 5</a:t>
            </a:r>
          </a:p>
          <a:p>
            <a:r>
              <a:rPr lang="it-IT" sz="2000" dirty="0"/>
              <a:t> </a:t>
            </a:r>
            <a:r>
              <a:rPr lang="it-IT" sz="2400" dirty="0"/>
              <a:t>INGL READ</a:t>
            </a:r>
            <a:r>
              <a:rPr lang="it-IT" sz="2800" dirty="0"/>
              <a:t> </a:t>
            </a:r>
            <a:r>
              <a:rPr lang="it-IT" sz="2000" dirty="0"/>
              <a:t>La quasi totalità di alunni si colloca nella fascia A2. </a:t>
            </a:r>
          </a:p>
          <a:p>
            <a:r>
              <a:rPr lang="it-IT" sz="2400" dirty="0"/>
              <a:t>INGL LIST </a:t>
            </a:r>
            <a:r>
              <a:rPr lang="it-IT" sz="2000" dirty="0"/>
              <a:t>Più della metà si colloca nella fascia A2. Assenti pre-A1</a:t>
            </a:r>
          </a:p>
        </p:txBody>
      </p:sp>
    </p:spTree>
    <p:extLst>
      <p:ext uri="{BB962C8B-B14F-4D97-AF65-F5344CB8AC3E}">
        <p14:creationId xmlns:p14="http://schemas.microsoft.com/office/powerpoint/2010/main" val="13922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077576-B7D5-17CD-A310-10F1BBEEB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72665" cy="468454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C1AA398-78E6-E06D-3B02-CBB60B07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64" y="0"/>
            <a:ext cx="5819335" cy="46845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3179F2-7CE9-242D-13A2-1F57277868D9}"/>
              </a:ext>
            </a:extLst>
          </p:cNvPr>
          <p:cNvSpPr txBox="1"/>
          <p:nvPr/>
        </p:nvSpPr>
        <p:spPr>
          <a:xfrm>
            <a:off x="0" y="5050302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ITA</a:t>
            </a:r>
            <a:r>
              <a:rPr lang="it-IT" sz="2800" dirty="0"/>
              <a:t> </a:t>
            </a:r>
            <a:r>
              <a:rPr lang="it-IT" sz="2000" dirty="0"/>
              <a:t>si distribuiscono equamente tra il livello 2-3-4.  Due si collocano nel livello 5 ( 25%)</a:t>
            </a:r>
          </a:p>
          <a:p>
            <a:r>
              <a:rPr lang="it-IT" sz="2400" dirty="0"/>
              <a:t>MAT</a:t>
            </a:r>
            <a:r>
              <a:rPr lang="it-IT" sz="2000" dirty="0"/>
              <a:t> prevale il livello 3 . Altri 8 si distribuiscono tra 1 e 2. Ben 6 alunni si collocano nella fascia del 5 ( 25%)</a:t>
            </a:r>
          </a:p>
          <a:p>
            <a:r>
              <a:rPr lang="it-IT" sz="2400" dirty="0"/>
              <a:t>INGL READ</a:t>
            </a:r>
            <a:r>
              <a:rPr lang="it-IT" sz="2800" dirty="0"/>
              <a:t> </a:t>
            </a:r>
            <a:r>
              <a:rPr lang="it-IT" sz="2000" dirty="0"/>
              <a:t>La quasi totalità di alunni si colloca nella fascia A2. </a:t>
            </a:r>
          </a:p>
          <a:p>
            <a:r>
              <a:rPr lang="it-IT" sz="2400" dirty="0"/>
              <a:t>INGL LIST </a:t>
            </a:r>
            <a:r>
              <a:rPr lang="it-IT" sz="2000" dirty="0"/>
              <a:t>La classe si ripartisce tra la A1 e la  A2.  Assenti pre-A1</a:t>
            </a:r>
          </a:p>
        </p:txBody>
      </p:sp>
    </p:spTree>
    <p:extLst>
      <p:ext uri="{BB962C8B-B14F-4D97-AF65-F5344CB8AC3E}">
        <p14:creationId xmlns:p14="http://schemas.microsoft.com/office/powerpoint/2010/main" val="77676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D161DC-829B-4D1B-20CC-E06283FBE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4959" cy="476894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ACF11D6-EFB8-DC43-2471-6C2FE1E0E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59" y="1"/>
            <a:ext cx="5937041" cy="47689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813398-7A58-7318-AC41-0039215D320E}"/>
              </a:ext>
            </a:extLst>
          </p:cNvPr>
          <p:cNvSpPr txBox="1"/>
          <p:nvPr/>
        </p:nvSpPr>
        <p:spPr>
          <a:xfrm>
            <a:off x="0" y="479589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ITA </a:t>
            </a:r>
            <a:r>
              <a:rPr lang="it-IT" sz="2000" dirty="0"/>
              <a:t>Prevale la fascia 2 (12 alunni). Alcuni nella 3. Dei  rimanenti 3 nella fascia 1, 3 nella fascia 4, 3 nella fascia 5.</a:t>
            </a:r>
          </a:p>
          <a:p>
            <a:r>
              <a:rPr lang="it-IT" sz="2800" dirty="0"/>
              <a:t>MAT </a:t>
            </a:r>
            <a:r>
              <a:rPr lang="it-IT" sz="2000" dirty="0"/>
              <a:t>Si distribuiscono equamente tra 1-2-3 ( / alunni per livello). Tra la fascia 4-5 vi sono 6 alunni.</a:t>
            </a:r>
          </a:p>
          <a:p>
            <a:r>
              <a:rPr lang="it-IT" sz="2800" dirty="0"/>
              <a:t>INGL READ </a:t>
            </a:r>
            <a:r>
              <a:rPr lang="it-IT" sz="2000" dirty="0"/>
              <a:t>La quasi totalità di alunni si colloca nella fascia A2. </a:t>
            </a:r>
          </a:p>
          <a:p>
            <a:r>
              <a:rPr lang="it-IT" sz="2800" dirty="0"/>
              <a:t>INGL LIST </a:t>
            </a:r>
            <a:r>
              <a:rPr lang="it-IT" sz="2000" dirty="0"/>
              <a:t>La classe si ripartisce tra la A1 e la  A2.  Due alunni in pre-A1</a:t>
            </a:r>
          </a:p>
        </p:txBody>
      </p:sp>
    </p:spTree>
    <p:extLst>
      <p:ext uri="{BB962C8B-B14F-4D97-AF65-F5344CB8AC3E}">
        <p14:creationId xmlns:p14="http://schemas.microsoft.com/office/powerpoint/2010/main" val="111309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C87138-195E-AC6D-B2EA-87F9AC5E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6282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1CFA212-9464-0ABC-E1A7-DAAF860B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462827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19D892-B68A-A0A1-F9D7-8A15EF9D83AD}"/>
              </a:ext>
            </a:extLst>
          </p:cNvPr>
          <p:cNvSpPr txBox="1"/>
          <p:nvPr/>
        </p:nvSpPr>
        <p:spPr>
          <a:xfrm>
            <a:off x="154745" y="4628271"/>
            <a:ext cx="11774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ITA</a:t>
            </a:r>
            <a:r>
              <a:rPr lang="it-IT" sz="2000" dirty="0"/>
              <a:t> La maggior parte di alunni si colloca tra la fascia del 2-3-4. Nella fascia più bassa solo quattro e  due nella fascia 5.</a:t>
            </a:r>
          </a:p>
          <a:p>
            <a:r>
              <a:rPr lang="it-IT" sz="2400" dirty="0"/>
              <a:t>MAT</a:t>
            </a:r>
            <a:r>
              <a:rPr lang="it-IT" sz="2000" dirty="0"/>
              <a:t> La maggior parte (19/28) si colloca nelle fasce più basse 1-2. nella fascia 3 , cinque alunni e quattro </a:t>
            </a:r>
          </a:p>
          <a:p>
            <a:r>
              <a:rPr lang="it-IT" sz="2000" dirty="0"/>
              <a:t> tra 4 e 5.</a:t>
            </a:r>
          </a:p>
          <a:p>
            <a:r>
              <a:rPr lang="it-IT" sz="2400" dirty="0"/>
              <a:t>INGL READ</a:t>
            </a:r>
            <a:r>
              <a:rPr lang="it-IT" sz="2000" dirty="0"/>
              <a:t> La maggior parte di alunni si colloca nella fascia A2. </a:t>
            </a:r>
          </a:p>
          <a:p>
            <a:r>
              <a:rPr lang="it-IT" sz="2400" dirty="0"/>
              <a:t>INGL LIST </a:t>
            </a:r>
            <a:r>
              <a:rPr lang="it-IT" sz="2000" dirty="0"/>
              <a:t>La classe si ripartisce tra la A1 e la  A2.  TRE alunni in pre-A1</a:t>
            </a:r>
          </a:p>
        </p:txBody>
      </p:sp>
    </p:spTree>
    <p:extLst>
      <p:ext uri="{BB962C8B-B14F-4D97-AF65-F5344CB8AC3E}">
        <p14:creationId xmlns:p14="http://schemas.microsoft.com/office/powerpoint/2010/main" val="284275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588841-814D-B80F-9917-A64D918A2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242062" cy="486742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105F85E-8047-42BF-5EC1-E4DC3D19E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62" y="0"/>
            <a:ext cx="5949937" cy="486742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61E75C-CFF9-835A-3105-E2D35EAB18DC}"/>
              </a:ext>
            </a:extLst>
          </p:cNvPr>
          <p:cNvSpPr txBox="1"/>
          <p:nvPr/>
        </p:nvSpPr>
        <p:spPr>
          <a:xfrm>
            <a:off x="-28135" y="4825219"/>
            <a:ext cx="12051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ITA</a:t>
            </a:r>
            <a:r>
              <a:rPr lang="it-IT" sz="1600" dirty="0"/>
              <a:t> </a:t>
            </a:r>
            <a:r>
              <a:rPr lang="it-IT" sz="2000" dirty="0"/>
              <a:t>Più della  metà di alunni  (59% )  si colloca nelle fasce  2-3 , Il 21% nella fascia del 4 livello. Circa il 10% nella fascia del 5  </a:t>
            </a:r>
            <a:r>
              <a:rPr lang="it-IT" sz="2800" dirty="0"/>
              <a:t>MAT</a:t>
            </a:r>
            <a:r>
              <a:rPr lang="it-IT" sz="2000" dirty="0"/>
              <a:t> La metà esatta (50%) si colloca nelle fasce 2-3. Il 28% nella fascia più bassa. Il 13% nella fascia del 4 livello. Circa il 10% nella fascia del 5.</a:t>
            </a:r>
          </a:p>
          <a:p>
            <a:r>
              <a:rPr lang="it-IT" sz="2400" dirty="0"/>
              <a:t>INGL READ </a:t>
            </a:r>
            <a:r>
              <a:rPr lang="it-IT" sz="2000" dirty="0"/>
              <a:t>78% Livello A2 </a:t>
            </a:r>
            <a:endParaRPr lang="it-IT" dirty="0"/>
          </a:p>
          <a:p>
            <a:r>
              <a:rPr lang="it-IT" sz="2400" dirty="0"/>
              <a:t>INGL LIST </a:t>
            </a:r>
            <a:r>
              <a:rPr lang="it-IT" sz="2000" dirty="0"/>
              <a:t>50% nel livello A1, 50% nel livello A2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35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50D3CD8-C24F-3354-2F0C-149E55DB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C478FDC-1CBC-92D7-D4C4-97E137FB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6E566EB-E254-6C02-A931-6D4EB353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7843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47EBAFB-A0B4-AD01-843D-75491465D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8437"/>
            <a:ext cx="12192000" cy="17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1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1CB749-B60C-21D8-A043-C3E438D5B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943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92B04C7-4C17-2E2A-01A5-32D4E23F6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4363"/>
            <a:ext cx="9046751" cy="9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88AFA7-7D98-4A08-8B8C-39BE2EFA3FDA}"/>
              </a:ext>
            </a:extLst>
          </p:cNvPr>
          <p:cNvSpPr txBox="1"/>
          <p:nvPr/>
        </p:nvSpPr>
        <p:spPr>
          <a:xfrm>
            <a:off x="5556797" y="372099"/>
            <a:ext cx="59372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DID</a:t>
            </a:r>
          </a:p>
          <a:p>
            <a:r>
              <a:rPr lang="it-IT" sz="2400" dirty="0"/>
              <a:t>Per gli studenti in isolamento fiduciario la scuola ha garantito il proseguo delle attività didattiche in didattica digitale integrata nel regolare orario curricolare , in modalità sincrona.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C39802-6CE5-8BC0-71EB-7B3BD24E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1" y="172680"/>
            <a:ext cx="5011615" cy="30003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2C9146A-F8E1-7AD4-6D87-55E8C4F8B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62" y="2793530"/>
            <a:ext cx="8244408" cy="73749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75D33A-C9C7-9812-84C8-575011034F29}"/>
              </a:ext>
            </a:extLst>
          </p:cNvPr>
          <p:cNvSpPr txBox="1"/>
          <p:nvPr/>
        </p:nvSpPr>
        <p:spPr>
          <a:xfrm>
            <a:off x="245753" y="3638332"/>
            <a:ext cx="11248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*Sulla base del Piano di Miglioramento delle Indicazioni Nazionali , ogni anno vengono testate le competenze in ingresso e finali degli studenti nelle seguenti discipline:</a:t>
            </a:r>
          </a:p>
          <a:p>
            <a:r>
              <a:rPr lang="it-IT" sz="2400" b="1" dirty="0"/>
              <a:t>*PRIMARIA</a:t>
            </a:r>
            <a:r>
              <a:rPr lang="it-IT" sz="2400" dirty="0"/>
              <a:t>: Competenze nella </a:t>
            </a:r>
            <a:r>
              <a:rPr lang="it-IT" sz="2400" u="sng" dirty="0"/>
              <a:t>madrelingua</a:t>
            </a:r>
            <a:r>
              <a:rPr lang="it-IT" sz="2400" dirty="0"/>
              <a:t> , </a:t>
            </a:r>
            <a:r>
              <a:rPr lang="it-IT" sz="2400" u="sng" dirty="0"/>
              <a:t>matematica</a:t>
            </a:r>
            <a:r>
              <a:rPr lang="it-IT" sz="2400" dirty="0"/>
              <a:t>, </a:t>
            </a:r>
            <a:r>
              <a:rPr lang="it-IT" sz="2400" u="sng" dirty="0"/>
              <a:t>Inglese</a:t>
            </a:r>
            <a:r>
              <a:rPr lang="it-IT" sz="2400" dirty="0"/>
              <a:t>, </a:t>
            </a:r>
            <a:r>
              <a:rPr lang="it-IT" sz="2400" u="sng" dirty="0"/>
              <a:t>Storia</a:t>
            </a:r>
            <a:r>
              <a:rPr lang="it-IT" sz="2400" dirty="0"/>
              <a:t>, </a:t>
            </a:r>
            <a:r>
              <a:rPr lang="it-IT" sz="2400" u="sng" dirty="0"/>
              <a:t>Geografia</a:t>
            </a:r>
            <a:r>
              <a:rPr lang="it-IT" sz="2400" dirty="0"/>
              <a:t>, </a:t>
            </a:r>
            <a:r>
              <a:rPr lang="it-IT" sz="2400" u="sng" dirty="0"/>
              <a:t>Scienze. </a:t>
            </a:r>
          </a:p>
          <a:p>
            <a:r>
              <a:rPr lang="it-IT" sz="2400" u="sng" dirty="0"/>
              <a:t>*</a:t>
            </a:r>
            <a:r>
              <a:rPr lang="it-IT" sz="2400" b="1" dirty="0"/>
              <a:t>SECONDARIA: </a:t>
            </a:r>
            <a:r>
              <a:rPr lang="it-IT" sz="2400" dirty="0"/>
              <a:t>le stesse discipline con l’aggiunta dello </a:t>
            </a:r>
            <a:r>
              <a:rPr lang="it-IT" sz="2400" u="sng" dirty="0"/>
              <a:t>spagnolo</a:t>
            </a:r>
            <a:r>
              <a:rPr lang="it-IT" sz="2400" dirty="0"/>
              <a:t> nelle seconde e terze medie;  storia e geografia sono state somministrate insieme.</a:t>
            </a:r>
          </a:p>
          <a:p>
            <a:r>
              <a:rPr lang="it-IT" sz="2400" dirty="0"/>
              <a:t>*Le prove state svolte per classi parallele con il programma  SOCRATIVE mediante l’uso dei tablet.</a:t>
            </a:r>
          </a:p>
        </p:txBody>
      </p:sp>
    </p:spTree>
    <p:extLst>
      <p:ext uri="{BB962C8B-B14F-4D97-AF65-F5344CB8AC3E}">
        <p14:creationId xmlns:p14="http://schemas.microsoft.com/office/powerpoint/2010/main" val="3671673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>
            <a:extLst>
              <a:ext uri="{FF2B5EF4-FFF2-40B4-BE49-F238E27FC236}">
                <a16:creationId xmlns:a16="http://schemas.microsoft.com/office/drawing/2014/main" id="{A9B6C0A2-7F77-4B19-B240-9BD0BD1E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741780"/>
          </a:xfrm>
        </p:spPr>
        <p:txBody>
          <a:bodyPr>
            <a:normAutofit/>
          </a:bodyPr>
          <a:lstStyle/>
          <a:p>
            <a:pPr algn="ctr"/>
            <a:r>
              <a:rPr lang="it-IT" sz="4000" b="1" u="sng" dirty="0">
                <a:solidFill>
                  <a:srgbClr val="FF0000"/>
                </a:solidFill>
              </a:rPr>
              <a:t>LICENZA MEDIA 2021/22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D6E9ECF-66CF-4AE9-82AE-0CEF2783B0AA}"/>
              </a:ext>
            </a:extLst>
          </p:cNvPr>
          <p:cNvSpPr txBox="1"/>
          <p:nvPr/>
        </p:nvSpPr>
        <p:spPr>
          <a:xfrm>
            <a:off x="0" y="1742880"/>
            <a:ext cx="251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12529"/>
                </a:solidFill>
                <a:latin typeface="merriweather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merriweather"/>
              </a:rPr>
              <a:t>VOTO  FINALE</a:t>
            </a:r>
            <a:endParaRPr lang="it-IT" sz="2000" b="1" dirty="0">
              <a:solidFill>
                <a:srgbClr val="FF0000"/>
              </a:solidFill>
              <a:latin typeface="merriweather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799EF1-9323-4813-9F29-8AA26BCDED69}"/>
              </a:ext>
            </a:extLst>
          </p:cNvPr>
          <p:cNvSpPr txBox="1"/>
          <p:nvPr/>
        </p:nvSpPr>
        <p:spPr>
          <a:xfrm>
            <a:off x="8398304" y="1778469"/>
            <a:ext cx="3157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VOTO DI AMMISSIONE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  +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PROVA SCRITTA D’ITALIANO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PROVA SCRITTA DI MATEMATICA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COLLOQUIO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B41D70A3-F6EE-4CCB-BCBE-61C861B80A4B}"/>
              </a:ext>
            </a:extLst>
          </p:cNvPr>
          <p:cNvSpPr/>
          <p:nvPr/>
        </p:nvSpPr>
        <p:spPr>
          <a:xfrm>
            <a:off x="2680819" y="1106907"/>
            <a:ext cx="3157273" cy="1735698"/>
          </a:xfrm>
          <a:prstGeom prst="rightArrow">
            <a:avLst>
              <a:gd name="adj1" fmla="val 50000"/>
              <a:gd name="adj2" fmla="val 4297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MEDIA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arrotondata all’unità di ordine superiori per frazioni pari o superiori a 0,5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Fumetto: rettangolo 4">
            <a:extLst>
              <a:ext uri="{FF2B5EF4-FFF2-40B4-BE49-F238E27FC236}">
                <a16:creationId xmlns:a16="http://schemas.microsoft.com/office/drawing/2014/main" id="{4C02411A-98F8-4B12-B6D7-7BA8D5E5FCF5}"/>
              </a:ext>
            </a:extLst>
          </p:cNvPr>
          <p:cNvSpPr/>
          <p:nvPr/>
        </p:nvSpPr>
        <p:spPr>
          <a:xfrm>
            <a:off x="6378318" y="3502929"/>
            <a:ext cx="2586789" cy="1925053"/>
          </a:xfrm>
          <a:prstGeom prst="wedgeRectCallout">
            <a:avLst>
              <a:gd name="adj1" fmla="val 49270"/>
              <a:gd name="adj2" fmla="val -711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Media aritmetica delle prove senza arrotondamenti</a:t>
            </a:r>
          </a:p>
        </p:txBody>
      </p:sp>
      <p:sp>
        <p:nvSpPr>
          <p:cNvPr id="7" name="Fumetto: rettangolo 6">
            <a:extLst>
              <a:ext uri="{FF2B5EF4-FFF2-40B4-BE49-F238E27FC236}">
                <a16:creationId xmlns:a16="http://schemas.microsoft.com/office/drawing/2014/main" id="{E57EFC9B-90B5-4FC6-A93E-7C01C1ADF3BF}"/>
              </a:ext>
            </a:extLst>
          </p:cNvPr>
          <p:cNvSpPr/>
          <p:nvPr/>
        </p:nvSpPr>
        <p:spPr>
          <a:xfrm>
            <a:off x="6378318" y="659459"/>
            <a:ext cx="5521068" cy="955278"/>
          </a:xfrm>
          <a:prstGeom prst="wedgeRectCallout">
            <a:avLst>
              <a:gd name="adj1" fmla="val -9182"/>
              <a:gd name="adj2" fmla="val 752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Media aritmetica delle discipline , arrotondata all’unità di ordine superiori per frazioni pari o superiori a 0,5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733C7A-8092-2090-A775-2C8143884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78963"/>
            <a:ext cx="5813682" cy="37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F24C74E-9D30-3987-91E3-4114F51D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1" y="393895"/>
            <a:ext cx="10396023" cy="56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66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5BF76A6-1E28-032A-61BF-EDE1EBE8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29BAA7D-B300-8F63-1918-ED9CA3109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7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218FBF-A5AC-1849-E249-BA0838A8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6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715C498-655F-3B9B-CEB4-3985DA51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49294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D2B9A2-B42F-0608-6DD3-E85A4CBB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9499"/>
            <a:ext cx="12192000" cy="23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54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304DFA-947C-39D5-5FB3-476ACAFA5518}"/>
              </a:ext>
            </a:extLst>
          </p:cNvPr>
          <p:cNvSpPr txBox="1"/>
          <p:nvPr/>
        </p:nvSpPr>
        <p:spPr>
          <a:xfrm>
            <a:off x="562706" y="618978"/>
            <a:ext cx="11071275" cy="543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Primaria 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COMPRENSIONE DEL TESTO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Risposte maggiormente errate 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A3b - A4a - A6c - A12b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Localizzare e individuare informazioni all’interno del testo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Ricostruire il significato del testo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livello locale o globale (Le domanda chiedono di gerarchizzare le informazioni in base al fatto che intrattengano o meno relazioni significative con altre informazioni del testo e chiedono di costruire, abbracciando l’intero testo, queste relazioni- cogliere, alla luce delle vicende del racconto, alcune idee di fondo del testo, chiamando in causa operazioni di significati che non sono dati nel testo, ma sono da costruire ..) </a:t>
            </a:r>
            <a:r>
              <a:rPr lang="it-IT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Riflettere sul contenuto o sulla forma del testo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livello locale o globale, e valutarli (patrimonio lessicale-confronto di termini e loro analogie o differenze)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ESERCIZI LINGUISTICI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Risposte maggiormente errate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B1-a7B1-c/B1-d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riferiscono all’ortografia (uso di accenti, apostrofi, maiuscole, minuscole…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Morfologia -genere,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numero,verbo,aggettivo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 delle parole, Lessico ,Sintassi….</a:t>
            </a:r>
          </a:p>
        </p:txBody>
      </p:sp>
    </p:spTree>
    <p:extLst>
      <p:ext uri="{BB962C8B-B14F-4D97-AF65-F5344CB8AC3E}">
        <p14:creationId xmlns:p14="http://schemas.microsoft.com/office/powerpoint/2010/main" val="947310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4D3C51-6DC4-7221-8F44-B1993DF345BA}"/>
              </a:ext>
            </a:extLst>
          </p:cNvPr>
          <p:cNvSpPr txBox="1"/>
          <p:nvPr/>
        </p:nvSpPr>
        <p:spPr>
          <a:xfrm>
            <a:off x="497058" y="712177"/>
            <a:ext cx="11197883" cy="6247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2  Primaria MAT</a:t>
            </a:r>
          </a:p>
          <a:p>
            <a:r>
              <a:rPr lang="it-IT" sz="2000" b="1" dirty="0"/>
              <a:t>NUMERI</a:t>
            </a:r>
            <a:r>
              <a:rPr lang="it-IT" sz="2000" dirty="0"/>
              <a:t>- </a:t>
            </a:r>
            <a:r>
              <a:rPr lang="it-I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isposte maggiormente errate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D7-D10-D20-D22-D24-</a:t>
            </a:r>
          </a:p>
          <a:p>
            <a:r>
              <a:rPr lang="it-IT" sz="2000" dirty="0"/>
              <a:t>Si muove con sicurezza nel calcolo scritto e mentale con i numeri naturali e decimali. Operazioni e proprietà</a:t>
            </a:r>
            <a:endParaRPr lang="it-I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E FIGURE -</a:t>
            </a:r>
            <a:r>
              <a:rPr lang="it-I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isposte maggiormente errate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D4c-D16-D23 </a:t>
            </a:r>
          </a:p>
          <a:p>
            <a:r>
              <a:rPr lang="it-IT" sz="2000" dirty="0"/>
              <a:t>Riconosce e rappresenta forme del piano e dello spazio, Utilizza strumenti per il disegno geometrico (riga, compasso, squadra) e i </a:t>
            </a:r>
            <a:r>
              <a:rPr lang="it-IT" sz="2000" dirty="0" err="1"/>
              <a:t>piu</a:t>
            </a:r>
            <a:r>
              <a:rPr lang="it-IT" sz="2000" dirty="0"/>
              <a:t>̀ comuni strumenti di misura (metro, goniometro, ecc.). </a:t>
            </a:r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/>
              <a:t>DATI E PREVISIONI - </a:t>
            </a:r>
            <a:r>
              <a:rPr lang="it-I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isposte maggiormente errate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/>
              <a:t>Raccolta dei dati di un fenomeno e sua rappresentazione in tabelle, grafici a </a:t>
            </a:r>
            <a:r>
              <a:rPr lang="it-IT" sz="2000" dirty="0" err="1"/>
              <a:t>barre,istogrammi,ortogrammi,ideogrammi</a:t>
            </a:r>
            <a:r>
              <a:rPr lang="it-IT" sz="2000" dirty="0"/>
              <a:t> ecc.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RELAZIONI E FUNZIONI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isposte maggiormente errate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/>
              <a:t>Classificazione di oggetti, figure, numeri in base a una determinata proprietà.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6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C0FE07C-B01A-47B0-59C1-2526DA56F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118"/>
            <a:ext cx="12192000" cy="48914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B741F7-363F-B12D-02B7-DA888C06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9286"/>
            <a:ext cx="121920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231635-6A15-B6E5-9B04-FE06CD76310A}"/>
              </a:ext>
            </a:extLst>
          </p:cNvPr>
          <p:cNvSpPr txBox="1"/>
          <p:nvPr/>
        </p:nvSpPr>
        <p:spPr>
          <a:xfrm>
            <a:off x="407964" y="984738"/>
            <a:ext cx="7948246" cy="432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PRIMARIA - 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 NARRATIVO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Domande con risposte maggiormente errate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3c-A4a-A5b-A6c-A7abcd-A8c-A12c-A13ab- A14b- </a:t>
            </a:r>
            <a:endParaRPr lang="it-IT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 ESPOSITIVO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Domande con risposte maggiormente errate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B4d-B6b-B8ad-B9a-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RIFLESSIONE SULLA LINGUA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Domande con risposte maggiormente errate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C1abde – C6 (tutta)-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C7cd-C8b- C9a</a:t>
            </a:r>
            <a:endParaRPr lang="it-IT" sz="20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8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D2209F-D4AA-7257-768C-93C319E1891D}"/>
              </a:ext>
            </a:extLst>
          </p:cNvPr>
          <p:cNvSpPr txBox="1"/>
          <p:nvPr/>
        </p:nvSpPr>
        <p:spPr>
          <a:xfrm>
            <a:off x="675249" y="1012874"/>
            <a:ext cx="986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5 PRIMARIA –MAT</a:t>
            </a:r>
          </a:p>
          <a:p>
            <a:r>
              <a:rPr lang="it-IT" b="1" dirty="0"/>
              <a:t>NUMERI</a:t>
            </a:r>
          </a:p>
          <a:p>
            <a:r>
              <a:rPr lang="it-IT" dirty="0"/>
              <a:t> Risposte maggiormente errate </a:t>
            </a:r>
          </a:p>
          <a:p>
            <a:r>
              <a:rPr lang="it-IT" dirty="0">
                <a:solidFill>
                  <a:srgbClr val="FF0000"/>
                </a:solidFill>
              </a:rPr>
              <a:t>D1b-D5-D9- D11b-D12c-D14c-D15b-D19- D23-D24-D25-D29-D30a-D32c-D33a-D34c-D35</a:t>
            </a:r>
          </a:p>
          <a:p>
            <a:endParaRPr lang="it-IT" dirty="0"/>
          </a:p>
          <a:p>
            <a:r>
              <a:rPr lang="it-IT" b="1" dirty="0"/>
              <a:t>SPAZIO E FIGURE </a:t>
            </a:r>
          </a:p>
          <a:p>
            <a:r>
              <a:rPr lang="it-IT" dirty="0"/>
              <a:t>Risposte maggiormente errate : </a:t>
            </a:r>
          </a:p>
          <a:p>
            <a:r>
              <a:rPr lang="it-IT" dirty="0">
                <a:solidFill>
                  <a:srgbClr val="FF0000"/>
                </a:solidFill>
              </a:rPr>
              <a:t>D3-D6b-D10-D12c-D26b-D28-D35a</a:t>
            </a:r>
          </a:p>
          <a:p>
            <a:endParaRPr lang="it-IT" dirty="0"/>
          </a:p>
          <a:p>
            <a:r>
              <a:rPr lang="it-IT" b="1" dirty="0"/>
              <a:t>DATI E PREVISIONI  </a:t>
            </a:r>
          </a:p>
          <a:p>
            <a:r>
              <a:rPr lang="it-IT" dirty="0"/>
              <a:t> Risposte maggiormente errate : </a:t>
            </a:r>
          </a:p>
          <a:p>
            <a:r>
              <a:rPr lang="it-IT" dirty="0">
                <a:solidFill>
                  <a:srgbClr val="FF0000"/>
                </a:solidFill>
              </a:rPr>
              <a:t>D4d-D14c-D18c-D25b-D29</a:t>
            </a:r>
          </a:p>
          <a:p>
            <a:endParaRPr lang="it-IT" dirty="0"/>
          </a:p>
          <a:p>
            <a:r>
              <a:rPr lang="it-IT" b="1" dirty="0"/>
              <a:t>RELAZIONI E FUNZIONI </a:t>
            </a:r>
          </a:p>
          <a:p>
            <a:r>
              <a:rPr lang="it-IT" dirty="0"/>
              <a:t>Risposte maggiormente errate : </a:t>
            </a:r>
          </a:p>
          <a:p>
            <a:r>
              <a:rPr lang="it-IT" dirty="0"/>
              <a:t>  </a:t>
            </a:r>
            <a:r>
              <a:rPr lang="it-IT" dirty="0">
                <a:solidFill>
                  <a:srgbClr val="FF0000"/>
                </a:solidFill>
              </a:rPr>
              <a:t>D2-D8-D13-D16-D21</a:t>
            </a:r>
          </a:p>
        </p:txBody>
      </p:sp>
    </p:spTree>
    <p:extLst>
      <p:ext uri="{BB962C8B-B14F-4D97-AF65-F5344CB8AC3E}">
        <p14:creationId xmlns:p14="http://schemas.microsoft.com/office/powerpoint/2010/main" val="255167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8523D95-F4BC-2EC0-6947-5FE4750A5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062"/>
            <a:ext cx="12192000" cy="60139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FBD408-5809-25E7-029F-CD0090400A35}"/>
              </a:ext>
            </a:extLst>
          </p:cNvPr>
          <p:cNvSpPr txBox="1"/>
          <p:nvPr/>
        </p:nvSpPr>
        <p:spPr>
          <a:xfrm>
            <a:off x="5047956" y="259287"/>
            <a:ext cx="209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PRIMARIA</a:t>
            </a:r>
          </a:p>
        </p:txBody>
      </p:sp>
    </p:spTree>
    <p:extLst>
      <p:ext uri="{BB962C8B-B14F-4D97-AF65-F5344CB8AC3E}">
        <p14:creationId xmlns:p14="http://schemas.microsoft.com/office/powerpoint/2010/main" val="2353204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5695F65-1608-1BB0-A831-BD50E7CA3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0"/>
            <a:ext cx="12065391" cy="535855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BA1CB2D-88E6-C046-AF92-B33BA76D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550"/>
            <a:ext cx="12192000" cy="14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0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01424C9-F6B8-7BB5-2DDB-99BE89DF5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57" y="1448972"/>
            <a:ext cx="8930885" cy="36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62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B2B66E3-047C-2E67-0802-4A396B403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D794CFA-6901-6D0F-5FC4-AF480330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9316"/>
            <a:ext cx="12191999" cy="604910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5CA9640-9A69-4366-4F5D-D4B7AEE96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294" y="0"/>
            <a:ext cx="2249619" cy="7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AC32F35-14E2-424E-388A-168C804E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633046"/>
            <a:ext cx="12192000" cy="61124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281DD03-C104-08A4-F487-080060E1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90" y="0"/>
            <a:ext cx="224961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CD17D0D-604D-390F-641D-6993D73E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588"/>
            <a:ext cx="12192000" cy="61124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F1135CC-16D2-C756-367C-4905BC381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90" y="0"/>
            <a:ext cx="224961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9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8BF458-1EB4-22DE-37B2-BDB810726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384"/>
            <a:ext cx="12192000" cy="614661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8C841B-CCF8-C967-09C1-B157BA742ACB}"/>
              </a:ext>
            </a:extLst>
          </p:cNvPr>
          <p:cNvSpPr txBox="1"/>
          <p:nvPr/>
        </p:nvSpPr>
        <p:spPr>
          <a:xfrm>
            <a:off x="5022166" y="126609"/>
            <a:ext cx="251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SECONDARIA</a:t>
            </a:r>
          </a:p>
        </p:txBody>
      </p:sp>
    </p:spTree>
    <p:extLst>
      <p:ext uri="{BB962C8B-B14F-4D97-AF65-F5344CB8AC3E}">
        <p14:creationId xmlns:p14="http://schemas.microsoft.com/office/powerpoint/2010/main" val="120218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BEEF4DE-9F33-C7C8-9D44-8981EC22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726"/>
            <a:ext cx="12192000" cy="584627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150FD94-B76F-E9F3-679F-20C3F8A2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17" y="0"/>
            <a:ext cx="272514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6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F05239-8AFE-677A-724F-452DD9A6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" y="773724"/>
            <a:ext cx="12079458" cy="608427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C412D9-3EC7-B01C-FE7D-762FBCE32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25" y="115317"/>
            <a:ext cx="272514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82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1032</Words>
  <Application>Microsoft Office PowerPoint</Application>
  <PresentationFormat>Widescreen</PresentationFormat>
  <Paragraphs>115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merriweather</vt:lpstr>
      <vt:lpstr>Tema di Office</vt:lpstr>
      <vt:lpstr>REPORT FUNZIONE STRUMENTALE VALUTAZIONE E INVALSI A.S.2021-22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LICENZA MEDIA 2021/22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Scuderi</dc:creator>
  <cp:lastModifiedBy>Patrizia Scuderi</cp:lastModifiedBy>
  <cp:revision>115</cp:revision>
  <dcterms:created xsi:type="dcterms:W3CDTF">2019-11-19T15:56:37Z</dcterms:created>
  <dcterms:modified xsi:type="dcterms:W3CDTF">2022-09-06T15:15:11Z</dcterms:modified>
</cp:coreProperties>
</file>