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6" r:id="rId4"/>
    <p:sldId id="277" r:id="rId5"/>
    <p:sldId id="278" r:id="rId6"/>
    <p:sldId id="280" r:id="rId7"/>
    <p:sldId id="284" r:id="rId8"/>
    <p:sldId id="264" r:id="rId9"/>
    <p:sldId id="275" r:id="rId10"/>
    <p:sldId id="267" r:id="rId11"/>
    <p:sldId id="272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zia Scuderi" initials="PS" lastIdx="1" clrIdx="0">
    <p:extLst>
      <p:ext uri="{19B8F6BF-5375-455C-9EA6-DF929625EA0E}">
        <p15:presenceInfo xmlns:p15="http://schemas.microsoft.com/office/powerpoint/2012/main" userId="b1e016bc49eee0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008C46-9140-48BD-A41E-4B0DF64D3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8D8FE9-EDBD-4E8C-ADBE-F2A69E790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AD0E3D-8C8F-49F0-8675-3A56C4E6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26/06/2021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54D674-D270-4172-9772-3E60B8FF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4AA366-1A6A-4297-95F2-95117531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06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1FD1DB-796A-4FEF-9913-BBCB4EE8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1ED79DA-B77F-4E42-8F04-9E3D1B016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0C4225-4B6C-4566-8C16-ADD06998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26/06/2021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E3E463-6F04-4A9F-9FD2-DE8063B5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EC09A9-DCE3-4990-9646-E39A6C27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65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E3185B9-2CA4-4C27-B195-E5FBA9042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CA3DEEC-260A-44C2-9BB7-7D8F70744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3B00A8-E348-45EA-BC44-B835DFE6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26/06/2021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8A4F63-32B7-41FD-BF72-181FC8D0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2DDF87-FB9F-4176-876F-03E7AA07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08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F2357F-4679-43FE-86DF-C7C4D898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2E6AEB-FDFE-4939-9D02-91035C570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458A50-7B53-43C4-9898-DC9AB9670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26/06/2021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992A30-188C-474A-9B8E-E3BC3BE5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ED8905-424F-42B8-A488-D0573348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40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F48DCF-35E0-4FC8-B2CD-63168852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4CCDA1-522F-4C5E-A5DD-D5FB77E0E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B6CED8-68AB-470F-BC3B-8F91ADB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26/06/2021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5C9AA8-FB90-4C9F-9ADC-3B15EA6B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3980CA-D685-4ED4-8A83-99EB156C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33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943F87-59CD-4F0F-A481-EF4D8F19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8FA643-0E6A-473E-90C7-B81B2B00C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48A5EE-E959-4E11-A06C-014326DA4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F7312C-31FD-43AE-B5B1-EB6EEB8D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26/06/2021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F0AC6C-3F1B-4D88-AD9A-137E80E4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6E2177-5A2D-4263-A04F-D20B2D4B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48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855A5F-C97C-42FD-81E4-AAE2B728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AD77B2-542D-40E1-A238-F47FC422E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7BF7B8-7140-461A-AFA8-EED48FDF1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E239E2-1034-43C2-9F70-C205E7BC3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068FB3-2D53-4FFC-8ACB-664A65A7C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02BF123-435C-4A45-8075-4C48DDCA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26/06/2021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93FF026-F9A1-4194-833D-511D855A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6058A9-5EF3-4298-928D-B0DD33CE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30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16498D-4568-428A-994B-C720EC13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78B241B-192A-40C7-B660-301DA364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26/06/2021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8100E8-C0A9-4787-86D8-F80B8E14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4E1E3B-1412-4240-8925-A2C3B5B8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67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86A9DE2-1618-4074-BC27-90FC6C00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26/06/2021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102DCF-AA28-4CE9-A081-9AF5FEE1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F5BDDF-5773-434A-9F69-5F3F9AEA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79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3D3844-5897-4326-9BC4-63E73B9A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1DCC07-E013-4260-A520-4E4AF5635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4F2C99-D02E-432D-B497-1D4FFAED8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B939AB-715F-45EF-93E6-58D1525D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26/06/2021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C06446-394D-4305-B676-0DA326A1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6FFA2B-1CAA-4EC3-AA50-D7A3D829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59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B57513-9111-4EE1-B632-2BA112F5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6694871-9D36-4A96-813A-F4E728F2F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8CDD5C7-6BBF-4E0C-879E-AC025BA41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26E8EB-D21F-4377-9225-6EBDBD51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135-3124-40F1-9C49-0A42BC2EE5BA}" type="datetimeFigureOut">
              <a:rPr lang="it-IT" smtClean="0"/>
              <a:t>26/06/2021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9C8379-393E-4AF2-9A0B-22BB8ADD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956B8C-3328-4D2E-9C32-8F9F37F3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9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DAEB9CD-BB4C-40A2-B426-4B9E52B1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D5D814-CBB8-4214-BC5F-F7991D90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C3B65E-2B75-4B1A-95F5-7850D30A8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75135-3124-40F1-9C49-0A42BC2EE5BA}" type="datetimeFigureOut">
              <a:rPr lang="it-IT" smtClean="0"/>
              <a:t>26/06/2021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2C0E8F-C47B-46E9-8C01-4FDAC0153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8C83F9-D299-42F1-AC14-1BDD40CF0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7D229-D755-4611-AE97-86B763008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10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94C6DA-B68C-4085-B7FA-AC998B316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621" y="256089"/>
            <a:ext cx="9144000" cy="2029911"/>
          </a:xfrm>
        </p:spPr>
        <p:txBody>
          <a:bodyPr>
            <a:normAutofit fontScale="90000"/>
          </a:bodyPr>
          <a:lstStyle/>
          <a:p>
            <a:r>
              <a:rPr lang="it-IT" sz="4800" b="1" dirty="0">
                <a:solidFill>
                  <a:srgbClr val="002060"/>
                </a:solidFill>
              </a:rPr>
              <a:t>REPORT FUNZIONE STRUMENTALE VALUTAZIONE E INVALSI</a:t>
            </a:r>
            <a:br>
              <a:rPr lang="it-IT" sz="4800" b="1" dirty="0">
                <a:solidFill>
                  <a:srgbClr val="002060"/>
                </a:solidFill>
              </a:rPr>
            </a:br>
            <a:r>
              <a:rPr lang="it-IT" sz="4800" b="1" dirty="0">
                <a:solidFill>
                  <a:srgbClr val="002060"/>
                </a:solidFill>
              </a:rPr>
              <a:t>A.S.2020-21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6CFBAB5-699E-4CE0-BC33-DA0B730C4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4" y="2478505"/>
            <a:ext cx="1156511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7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193E6B6-237C-4B77-9B16-50D20B88C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41" y="3878689"/>
            <a:ext cx="4559981" cy="2714758"/>
          </a:xfrm>
          <a:prstGeom prst="rect">
            <a:avLst/>
          </a:prstGeom>
        </p:spPr>
      </p:pic>
      <p:sp>
        <p:nvSpPr>
          <p:cNvPr id="18" name="Titolo 17">
            <a:extLst>
              <a:ext uri="{FF2B5EF4-FFF2-40B4-BE49-F238E27FC236}">
                <a16:creationId xmlns:a16="http://schemas.microsoft.com/office/drawing/2014/main" id="{A9B6C0A2-7F77-4B19-B240-9BD0BD1E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257800" cy="741780"/>
          </a:xfrm>
        </p:spPr>
        <p:txBody>
          <a:bodyPr>
            <a:normAutofit/>
          </a:bodyPr>
          <a:lstStyle/>
          <a:p>
            <a:pPr algn="ctr"/>
            <a:r>
              <a:rPr lang="it-IT" sz="4000" b="1" u="sng" dirty="0">
                <a:solidFill>
                  <a:srgbClr val="FF0000"/>
                </a:solidFill>
              </a:rPr>
              <a:t>LICENZA MEDIA 2020/21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D6E9ECF-66CF-4AE9-82AE-0CEF2783B0AA}"/>
              </a:ext>
            </a:extLst>
          </p:cNvPr>
          <p:cNvSpPr txBox="1"/>
          <p:nvPr/>
        </p:nvSpPr>
        <p:spPr>
          <a:xfrm>
            <a:off x="555882" y="1016367"/>
            <a:ext cx="55210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rgbClr val="212529"/>
                </a:solidFill>
                <a:effectLst/>
                <a:latin typeface="merriweather"/>
              </a:rPr>
              <a:t>L’Ordinanza Ministeriale n. 52 del 03.03.2021 ha normato l’esame di Stato conclusivo del primo ciclo </a:t>
            </a:r>
            <a:r>
              <a:rPr lang="it-IT" b="0" i="0" dirty="0" err="1">
                <a:solidFill>
                  <a:srgbClr val="212529"/>
                </a:solidFill>
                <a:effectLst/>
                <a:latin typeface="merriweather"/>
              </a:rPr>
              <a:t>a.s.</a:t>
            </a:r>
            <a:r>
              <a:rPr lang="it-IT" b="0" i="0" dirty="0">
                <a:solidFill>
                  <a:srgbClr val="212529"/>
                </a:solidFill>
                <a:effectLst/>
                <a:latin typeface="merriweather"/>
              </a:rPr>
              <a:t> 2020/21 che consiste nella presentazione di un Elaborato su una  tematica assegnata dal Consiglio di Classe, a ciascuno studente entro il 7 maggio 2021. La commissione delibera, su proposta della sottocommissione, la valutazione finale espressa con votazione in decimi, derivante dalla</a:t>
            </a:r>
            <a:r>
              <a:rPr lang="it-IT" b="0" i="0" u="sng" dirty="0">
                <a:solidFill>
                  <a:srgbClr val="212529"/>
                </a:solidFill>
                <a:effectLst/>
                <a:latin typeface="merriweather"/>
              </a:rPr>
              <a:t> media</a:t>
            </a:r>
            <a:r>
              <a:rPr lang="it-IT" b="0" i="0" dirty="0">
                <a:solidFill>
                  <a:srgbClr val="212529"/>
                </a:solidFill>
                <a:effectLst/>
                <a:latin typeface="merriweather"/>
              </a:rPr>
              <a:t>, arrotondata all’unità superiore per frazioni pari o superiori a 0,5, tra il voto di ammissione e la valutazione dell’esame.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799EF1-9323-4813-9F29-8AA26BCDED69}"/>
              </a:ext>
            </a:extLst>
          </p:cNvPr>
          <p:cNvSpPr txBox="1"/>
          <p:nvPr/>
        </p:nvSpPr>
        <p:spPr>
          <a:xfrm>
            <a:off x="8478845" y="2240133"/>
            <a:ext cx="3157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VOTO DI AMMISSIONE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  +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ELABORATO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B41D70A3-F6EE-4CCB-BCBE-61C861B80A4B}"/>
              </a:ext>
            </a:extLst>
          </p:cNvPr>
          <p:cNvSpPr/>
          <p:nvPr/>
        </p:nvSpPr>
        <p:spPr>
          <a:xfrm>
            <a:off x="7098633" y="2447528"/>
            <a:ext cx="1203157" cy="60087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MEDIA</a:t>
            </a:r>
          </a:p>
        </p:txBody>
      </p:sp>
      <p:sp>
        <p:nvSpPr>
          <p:cNvPr id="5" name="Fumetto: rettangolo 4">
            <a:extLst>
              <a:ext uri="{FF2B5EF4-FFF2-40B4-BE49-F238E27FC236}">
                <a16:creationId xmlns:a16="http://schemas.microsoft.com/office/drawing/2014/main" id="{4C02411A-98F8-4B12-B6D7-7BA8D5E5FCF5}"/>
              </a:ext>
            </a:extLst>
          </p:cNvPr>
          <p:cNvSpPr/>
          <p:nvPr/>
        </p:nvSpPr>
        <p:spPr>
          <a:xfrm>
            <a:off x="8301790" y="4273541"/>
            <a:ext cx="2586789" cy="1925053"/>
          </a:xfrm>
          <a:prstGeom prst="wedgeRectCallout">
            <a:avLst>
              <a:gd name="adj1" fmla="val 1958"/>
              <a:gd name="adj2" fmla="val -10187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arenR"/>
            </a:pPr>
            <a:r>
              <a:rPr lang="it-IT" dirty="0">
                <a:solidFill>
                  <a:schemeClr val="tx1"/>
                </a:solidFill>
              </a:rPr>
              <a:t>Sviluppo e pertinenza della tematica 2)originalità e coerenza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 3) Proprietà espositiva</a:t>
            </a:r>
          </a:p>
          <a:p>
            <a:pPr marL="342900" indent="-342900" algn="ctr">
              <a:buAutoNum type="arabicParenR"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Fumetto: rettangolo 6">
            <a:extLst>
              <a:ext uri="{FF2B5EF4-FFF2-40B4-BE49-F238E27FC236}">
                <a16:creationId xmlns:a16="http://schemas.microsoft.com/office/drawing/2014/main" id="{E57EFC9B-90B5-4FC6-A93E-7C01C1ADF3BF}"/>
              </a:ext>
            </a:extLst>
          </p:cNvPr>
          <p:cNvSpPr/>
          <p:nvPr/>
        </p:nvSpPr>
        <p:spPr>
          <a:xfrm>
            <a:off x="8547434" y="599074"/>
            <a:ext cx="1816769" cy="1015663"/>
          </a:xfrm>
          <a:prstGeom prst="wedgeRectCallout">
            <a:avLst>
              <a:gd name="adj1" fmla="val 34134"/>
              <a:gd name="adj2" fmla="val 826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Media aritmetica delle discipline del terzo anno</a:t>
            </a:r>
          </a:p>
        </p:txBody>
      </p:sp>
    </p:spTree>
    <p:extLst>
      <p:ext uri="{BB962C8B-B14F-4D97-AF65-F5344CB8AC3E}">
        <p14:creationId xmlns:p14="http://schemas.microsoft.com/office/powerpoint/2010/main" val="183521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673814-7A8E-4143-B567-ADF64F1A6B01}"/>
              </a:ext>
            </a:extLst>
          </p:cNvPr>
          <p:cNvSpPr txBox="1"/>
          <p:nvPr/>
        </p:nvSpPr>
        <p:spPr>
          <a:xfrm>
            <a:off x="2671011" y="281445"/>
            <a:ext cx="76400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 </a:t>
            </a:r>
          </a:p>
          <a:p>
            <a:pPr algn="ctr"/>
            <a:r>
              <a:rPr lang="it-IT" sz="2400" b="1" dirty="0"/>
              <a:t>RUBRICA DI VALUTAZIONE ELABORATO</a:t>
            </a: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05A9D42-AB4C-4C94-982A-7B70321BC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6535270" cy="5746376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AC8195A-01CF-4754-AC89-DEA770008C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316261"/>
              </p:ext>
            </p:extLst>
          </p:nvPr>
        </p:nvGraphicFramePr>
        <p:xfrm>
          <a:off x="6632742" y="914400"/>
          <a:ext cx="5398837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121400" imgH="2177592" progId="Word.Document.12">
                  <p:embed/>
                </p:oleObj>
              </mc:Choice>
              <mc:Fallback>
                <p:oleObj name="Document" r:id="rId3" imgW="6121400" imgH="21775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32742" y="914400"/>
                        <a:ext cx="5398837" cy="245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16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AE09E0A-43DC-45BE-AA9D-C33828ACD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7" y="132348"/>
            <a:ext cx="12059653" cy="694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BB823FA-E420-4535-98E6-2C92FADC6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93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29A832E-B40D-4E5B-BDA9-101F04C4D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14" y="445168"/>
            <a:ext cx="10371223" cy="522170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A80FBD-C7D5-4206-A43E-268A8C478BA6}"/>
              </a:ext>
            </a:extLst>
          </p:cNvPr>
          <p:cNvSpPr txBox="1"/>
          <p:nvPr/>
        </p:nvSpPr>
        <p:spPr>
          <a:xfrm>
            <a:off x="5378116" y="5811253"/>
            <a:ext cx="493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Referente alla valutazione: Prof. Scuderi Patrizia</a:t>
            </a:r>
          </a:p>
          <a:p>
            <a:r>
              <a:rPr lang="it-IT" dirty="0"/>
              <a:t>Misterbianco 27/06/2021</a:t>
            </a:r>
          </a:p>
        </p:txBody>
      </p:sp>
    </p:spTree>
    <p:extLst>
      <p:ext uri="{BB962C8B-B14F-4D97-AF65-F5344CB8AC3E}">
        <p14:creationId xmlns:p14="http://schemas.microsoft.com/office/powerpoint/2010/main" val="415259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F45E92-5AF6-40C4-938D-E64BF0B2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RAV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RAPPORTO DI AUTOVALUTAZIONE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052974-4FE6-491F-8D45-64A8CA7AA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91543"/>
          </a:xfrm>
        </p:spPr>
        <p:txBody>
          <a:bodyPr>
            <a:normAutofit/>
          </a:bodyPr>
          <a:lstStyle/>
          <a:p>
            <a:r>
              <a:rPr lang="it-IT" sz="3600" dirty="0"/>
              <a:t>CONTESTO</a:t>
            </a:r>
          </a:p>
          <a:p>
            <a:r>
              <a:rPr lang="it-IT" sz="3600" dirty="0"/>
              <a:t>ESITI</a:t>
            </a:r>
          </a:p>
          <a:p>
            <a:r>
              <a:rPr lang="it-IT" sz="3600" dirty="0"/>
              <a:t>PROCESSI (Pratiche educative e didattiche)</a:t>
            </a:r>
          </a:p>
          <a:p>
            <a:r>
              <a:rPr lang="it-IT" sz="3600" dirty="0"/>
              <a:t>PROCESSI (Pratiche gestionali e organizzative)</a:t>
            </a:r>
          </a:p>
          <a:p>
            <a:r>
              <a:rPr lang="it-IT" sz="3600" dirty="0"/>
              <a:t>PRIORITA’</a:t>
            </a:r>
          </a:p>
        </p:txBody>
      </p:sp>
    </p:spTree>
    <p:extLst>
      <p:ext uri="{BB962C8B-B14F-4D97-AF65-F5344CB8AC3E}">
        <p14:creationId xmlns:p14="http://schemas.microsoft.com/office/powerpoint/2010/main" val="23320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81C338-A7C9-4ADD-A6CF-9A58FE3C3BE0}"/>
              </a:ext>
            </a:extLst>
          </p:cNvPr>
          <p:cNvSpPr txBox="1"/>
          <p:nvPr/>
        </p:nvSpPr>
        <p:spPr>
          <a:xfrm>
            <a:off x="697832" y="336884"/>
            <a:ext cx="10972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0" dirty="0">
                <a:solidFill>
                  <a:srgbClr val="024588"/>
                </a:solidFill>
                <a:effectLst/>
                <a:latin typeface="Verdana" panose="020B0604030504040204" pitchFamily="34" charset="0"/>
              </a:rPr>
              <a:t>Esiti</a:t>
            </a:r>
          </a:p>
          <a:p>
            <a:r>
              <a:rPr lang="it-IT" sz="2400" dirty="0"/>
              <a:t>RAV- PUNTI DI FORZA  e DI DEBOLEZZA </a:t>
            </a:r>
          </a:p>
          <a:p>
            <a:endParaRPr lang="it-IT" sz="2400" dirty="0"/>
          </a:p>
          <a:p>
            <a:r>
              <a:rPr lang="it-IT" sz="2400" dirty="0"/>
              <a:t>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1) </a:t>
            </a:r>
            <a:r>
              <a:rPr lang="it-IT" sz="2400" b="1" u="sng" dirty="0">
                <a:solidFill>
                  <a:schemeClr val="accent1">
                    <a:lumMod val="75000"/>
                  </a:schemeClr>
                </a:solidFill>
              </a:rPr>
              <a:t>RISULTATI SCOLASTICI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a.s.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2019/20 (Punteggio 5)</a:t>
            </a:r>
            <a:endParaRPr lang="it-IT" sz="2400" b="1" i="0" dirty="0">
              <a:solidFill>
                <a:schemeClr val="accent1">
                  <a:lumMod val="75000"/>
                </a:schemeClr>
              </a:solidFill>
              <a:effectLst/>
              <a:latin typeface="Titillium Web"/>
            </a:endParaRPr>
          </a:p>
          <a:p>
            <a:endParaRPr lang="it-IT" dirty="0"/>
          </a:p>
          <a:p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Si registrano come punti di forza : totalità nel numero di alunni ammessi alla classe successiva , assenza di casi di abbandono, riduzione della fascia del "6" agli Esami di Stato (priorità del piano di miglioramento della scuola) ,aumento della fascia dei «7» e aumento di della fascia dei 10 e "10 e lode" rispetto alla media nazionale . Da migliorare la fascia dei voti "8" e "9" che risultano più bassi sia rispetto alla media nazionale che alla regione di appartenenza.</a:t>
            </a:r>
          </a:p>
        </p:txBody>
      </p:sp>
    </p:spTree>
    <p:extLst>
      <p:ext uri="{BB962C8B-B14F-4D97-AF65-F5344CB8AC3E}">
        <p14:creationId xmlns:p14="http://schemas.microsoft.com/office/powerpoint/2010/main" val="229964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4E4756-B34E-45FF-8D0A-B3B5C6D5D4BD}"/>
              </a:ext>
            </a:extLst>
          </p:cNvPr>
          <p:cNvSpPr txBox="1"/>
          <p:nvPr/>
        </p:nvSpPr>
        <p:spPr>
          <a:xfrm>
            <a:off x="639679" y="243512"/>
            <a:ext cx="1038325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0" i="1" dirty="0">
                <a:solidFill>
                  <a:schemeClr val="accent1">
                    <a:lumMod val="50000"/>
                  </a:schemeClr>
                </a:solidFill>
                <a:effectLst/>
                <a:latin typeface="Titillium Web"/>
              </a:rPr>
              <a:t>2) </a:t>
            </a:r>
            <a:r>
              <a:rPr lang="it-IT" sz="2800" b="1" i="1" u="sng" dirty="0">
                <a:solidFill>
                  <a:schemeClr val="accent1">
                    <a:lumMod val="75000"/>
                  </a:schemeClr>
                </a:solidFill>
                <a:effectLst/>
                <a:latin typeface="Titillium Web"/>
              </a:rPr>
              <a:t>RISULTATI DELLE PROVE STANDARDIZZATE NAZIONALI (2018/19)</a:t>
            </a:r>
          </a:p>
          <a:p>
            <a:r>
              <a:rPr lang="it-IT" sz="2800" dirty="0"/>
              <a:t>(Punteggio 4)</a:t>
            </a:r>
            <a:endParaRPr lang="it-IT" sz="2800" b="0" i="1" u="sng" dirty="0">
              <a:solidFill>
                <a:srgbClr val="333333"/>
              </a:solidFill>
              <a:effectLst/>
              <a:latin typeface="Titillium Web"/>
            </a:endParaRPr>
          </a:p>
          <a:p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Il punteggio delle prove Invalsi nel complesso è superiore a quello di scuole con ESCS simile in entrambi gli ordini di scuola in molte classi. Ci sono poche classi che hanno conseguito risultati inferiori a quello di altre scuole con ESCS simile. Si osservano risultati di </a:t>
            </a:r>
            <a:r>
              <a:rPr lang="it-IT" sz="2800" b="0" i="1" u="sng" dirty="0">
                <a:solidFill>
                  <a:srgbClr val="333333"/>
                </a:solidFill>
                <a:effectLst/>
                <a:latin typeface="Titillium Web"/>
              </a:rPr>
              <a:t>poco inferiori </a:t>
            </a:r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alla media nazionale in particolare in </a:t>
            </a:r>
            <a:r>
              <a:rPr lang="it-IT" sz="2800" b="1" i="1" u="sng" dirty="0">
                <a:solidFill>
                  <a:srgbClr val="FF0000"/>
                </a:solidFill>
                <a:effectLst/>
                <a:latin typeface="Titillium Web"/>
              </a:rPr>
              <a:t>Matematica</a:t>
            </a:r>
            <a:r>
              <a:rPr lang="it-IT" sz="2800" b="0" i="1" u="sng" dirty="0">
                <a:solidFill>
                  <a:srgbClr val="333333"/>
                </a:solidFill>
                <a:effectLst/>
                <a:latin typeface="Titillium Web"/>
              </a:rPr>
              <a:t> per le terze secondaria </a:t>
            </a:r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, in </a:t>
            </a:r>
            <a:r>
              <a:rPr lang="it-IT" sz="2800" b="1" i="1" u="sng" dirty="0">
                <a:solidFill>
                  <a:srgbClr val="FF0000"/>
                </a:solidFill>
                <a:effectLst/>
                <a:latin typeface="Titillium Web"/>
              </a:rPr>
              <a:t>Inglese Lettura </a:t>
            </a:r>
            <a:r>
              <a:rPr lang="it-IT" sz="2800" b="0" i="1" u="sng" dirty="0">
                <a:solidFill>
                  <a:srgbClr val="333333"/>
                </a:solidFill>
                <a:effectLst/>
                <a:latin typeface="Titillium Web"/>
              </a:rPr>
              <a:t>in entrambi gli ordini di scuola</a:t>
            </a:r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, in </a:t>
            </a:r>
            <a:r>
              <a:rPr lang="it-IT" sz="2800" b="1" i="1" u="sng" dirty="0">
                <a:solidFill>
                  <a:srgbClr val="FF0000"/>
                </a:solidFill>
                <a:effectLst/>
                <a:latin typeface="Titillium Web"/>
              </a:rPr>
              <a:t>Inglese Ascolto </a:t>
            </a:r>
            <a:r>
              <a:rPr lang="it-IT" sz="2800" b="0" i="1" u="sng" dirty="0">
                <a:solidFill>
                  <a:srgbClr val="333333"/>
                </a:solidFill>
                <a:effectLst/>
                <a:latin typeface="Titillium Web"/>
              </a:rPr>
              <a:t>solo nelle terze secondaria</a:t>
            </a:r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. </a:t>
            </a:r>
          </a:p>
          <a:p>
            <a:endParaRPr lang="it-IT" sz="2800" b="0" i="1" dirty="0">
              <a:solidFill>
                <a:srgbClr val="333333"/>
              </a:solidFill>
              <a:effectLst/>
              <a:latin typeface="Titillium Web"/>
            </a:endParaRPr>
          </a:p>
          <a:p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tillium Web"/>
              </a:rPr>
              <a:t>3) </a:t>
            </a:r>
            <a:r>
              <a:rPr lang="it-IT" sz="2800" b="1" i="1" u="sng" dirty="0">
                <a:solidFill>
                  <a:schemeClr val="accent1">
                    <a:lumMod val="75000"/>
                  </a:schemeClr>
                </a:solidFill>
                <a:effectLst/>
                <a:latin typeface="Titillium Web"/>
              </a:rPr>
              <a:t>VARIABILITA’ TRA E DENTRO LE CLASSI</a:t>
            </a:r>
          </a:p>
          <a:p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La variabilità TRA le classi è superiore alla media nazionale, quindi è maggiore il divario dei risultati raggiunti tra le classi. La variabilità dei risultati DENTRO le classi è da attribuire alle differenze interpersonali fra gli alunni e dai dati emersi, ci sono classi in cui questa è maggiore rispetto alla media nazionale, casi in cui è minore.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3668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D86832-168E-4846-82EA-5014E5AC5B78}"/>
              </a:ext>
            </a:extLst>
          </p:cNvPr>
          <p:cNvSpPr txBox="1"/>
          <p:nvPr/>
        </p:nvSpPr>
        <p:spPr>
          <a:xfrm>
            <a:off x="770021" y="709863"/>
            <a:ext cx="99380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tillium Web"/>
              </a:rPr>
              <a:t>4) </a:t>
            </a:r>
            <a:r>
              <a:rPr lang="it-IT" sz="2800" b="1" i="1" u="sng" dirty="0">
                <a:solidFill>
                  <a:schemeClr val="accent1">
                    <a:lumMod val="75000"/>
                  </a:schemeClr>
                </a:solidFill>
                <a:effectLst/>
                <a:latin typeface="Titillium Web"/>
              </a:rPr>
              <a:t>LIVELLO DEGLI STUDENTI (riferimento alle prove Invalsi 18/19)</a:t>
            </a:r>
          </a:p>
          <a:p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La quota degli studenti collocati nella fascia più bassa (1) è inferiore alla media nazionale e a quella regionale di appartenenza e la maggior parte degli studenti si colloca in varie fasce di livello</a:t>
            </a:r>
          </a:p>
          <a:p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(2-3-4-5). </a:t>
            </a:r>
          </a:p>
          <a:p>
            <a:endParaRPr lang="it-IT" sz="2800" i="1" dirty="0">
              <a:solidFill>
                <a:srgbClr val="333333"/>
              </a:solidFill>
              <a:latin typeface="Titillium Web"/>
            </a:endParaRPr>
          </a:p>
          <a:p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latin typeface="Titillium Web"/>
              </a:rPr>
              <a:t>5) </a:t>
            </a:r>
            <a:r>
              <a:rPr lang="it-IT" sz="2800" b="1" i="1" u="sng" dirty="0">
                <a:solidFill>
                  <a:schemeClr val="accent1">
                    <a:lumMod val="75000"/>
                  </a:schemeClr>
                </a:solidFill>
                <a:latin typeface="Titillium Web"/>
              </a:rPr>
              <a:t>RISULTATI A DISTANZA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(Punteggio 4)</a:t>
            </a:r>
            <a:endParaRPr lang="it-IT" sz="2800" b="1" i="1" u="sng" dirty="0">
              <a:solidFill>
                <a:schemeClr val="accent1">
                  <a:lumMod val="75000"/>
                </a:schemeClr>
              </a:solidFill>
              <a:latin typeface="Titillium Web"/>
            </a:endParaRPr>
          </a:p>
          <a:p>
            <a:r>
              <a:rPr lang="it-IT" sz="2800" i="1" dirty="0">
                <a:solidFill>
                  <a:srgbClr val="333333"/>
                </a:solidFill>
                <a:latin typeface="Titillium Web"/>
              </a:rPr>
              <a:t>I </a:t>
            </a:r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risultati degli studenti nel passaggio dalla scuola Primaria a quella Secondaria di I grado e poi a quella di II grado, sono </a:t>
            </a:r>
            <a:r>
              <a:rPr lang="it-IT" sz="2800" b="0" i="1" dirty="0">
                <a:solidFill>
                  <a:srgbClr val="FF0000"/>
                </a:solidFill>
                <a:effectLst/>
                <a:latin typeface="Titillium Web"/>
              </a:rPr>
              <a:t>superiori</a:t>
            </a:r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 ai risultati conseguiti dagli studenti della regione e dell'area geografica di appartenenza o equivalenti, ma </a:t>
            </a:r>
            <a:r>
              <a:rPr lang="it-IT" sz="2800" b="0" i="1" dirty="0">
                <a:solidFill>
                  <a:srgbClr val="FF0000"/>
                </a:solidFill>
                <a:effectLst/>
                <a:latin typeface="Titillium Web"/>
              </a:rPr>
              <a:t>inferiori </a:t>
            </a:r>
            <a:r>
              <a:rPr lang="it-IT" sz="2800" b="0" i="1" dirty="0">
                <a:solidFill>
                  <a:srgbClr val="333333"/>
                </a:solidFill>
                <a:effectLst/>
                <a:latin typeface="Titillium Web"/>
              </a:rPr>
              <a:t>a quelli della media nazionale.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7079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AEF48B-32BE-463D-B1FA-69DA1A55796B}"/>
              </a:ext>
            </a:extLst>
          </p:cNvPr>
          <p:cNvSpPr txBox="1"/>
          <p:nvPr/>
        </p:nvSpPr>
        <p:spPr>
          <a:xfrm>
            <a:off x="103924" y="212375"/>
            <a:ext cx="229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PRIORITA’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7AF40CBF-7DA5-4AE4-9C3A-0BC22605DF24}"/>
              </a:ext>
            </a:extLst>
          </p:cNvPr>
          <p:cNvSpPr/>
          <p:nvPr/>
        </p:nvSpPr>
        <p:spPr>
          <a:xfrm>
            <a:off x="2475997" y="243152"/>
            <a:ext cx="1249883" cy="392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4491E4-1B75-4AE3-9A8F-6FB1C98BF60D}"/>
              </a:ext>
            </a:extLst>
          </p:cNvPr>
          <p:cNvSpPr txBox="1"/>
          <p:nvPr/>
        </p:nvSpPr>
        <p:spPr>
          <a:xfrm>
            <a:off x="4050450" y="94696"/>
            <a:ext cx="35417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1) </a:t>
            </a:r>
            <a:r>
              <a:rPr lang="it-IT" dirty="0">
                <a:solidFill>
                  <a:srgbClr val="FF0000"/>
                </a:solidFill>
              </a:rPr>
              <a:t>Ridurre</a:t>
            </a:r>
            <a:r>
              <a:rPr lang="it-IT" dirty="0"/>
              <a:t> l'alta </a:t>
            </a:r>
            <a:r>
              <a:rPr lang="it-IT" dirty="0" err="1"/>
              <a:t>variabilita'</a:t>
            </a:r>
            <a:r>
              <a:rPr lang="it-IT" dirty="0"/>
              <a:t> dei punteggi ottenuti nelle prove nazionali  </a:t>
            </a:r>
            <a:r>
              <a:rPr lang="it-IT" u="sng" dirty="0">
                <a:solidFill>
                  <a:srgbClr val="FF0000"/>
                </a:solidFill>
              </a:rPr>
              <a:t>tra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le classi  e innalzare  la  </a:t>
            </a:r>
            <a:r>
              <a:rPr lang="it-IT" dirty="0" err="1"/>
              <a:t>variabilita'</a:t>
            </a:r>
            <a:r>
              <a:rPr lang="it-IT" dirty="0"/>
              <a:t> </a:t>
            </a:r>
            <a:r>
              <a:rPr lang="it-IT" u="sng" dirty="0">
                <a:solidFill>
                  <a:srgbClr val="FF0000"/>
                </a:solidFill>
              </a:rPr>
              <a:t>dentro</a:t>
            </a:r>
            <a:r>
              <a:rPr lang="it-IT" dirty="0"/>
              <a:t> le classi, in particolare rispetto a scuola con ESCS simile.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C993B80C-9C55-4626-BA7E-0897D5328CAF}"/>
              </a:ext>
            </a:extLst>
          </p:cNvPr>
          <p:cNvSpPr/>
          <p:nvPr/>
        </p:nvSpPr>
        <p:spPr>
          <a:xfrm rot="2356442">
            <a:off x="1929674" y="1198109"/>
            <a:ext cx="1343967" cy="388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971E8E-7BA4-4BA2-BD0B-A1BB9BDA7075}"/>
              </a:ext>
            </a:extLst>
          </p:cNvPr>
          <p:cNvSpPr txBox="1"/>
          <p:nvPr/>
        </p:nvSpPr>
        <p:spPr>
          <a:xfrm>
            <a:off x="3443420" y="1973440"/>
            <a:ext cx="333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2)</a:t>
            </a:r>
            <a:r>
              <a:rPr lang="it-IT" dirty="0">
                <a:solidFill>
                  <a:srgbClr val="FF0000"/>
                </a:solidFill>
              </a:rPr>
              <a:t> Innalzare </a:t>
            </a:r>
            <a:r>
              <a:rPr lang="it-IT" dirty="0"/>
              <a:t>i risultati delle prove standardizzate di </a:t>
            </a:r>
            <a:r>
              <a:rPr lang="it-IT" u="sng" dirty="0">
                <a:solidFill>
                  <a:srgbClr val="FF0000"/>
                </a:solidFill>
              </a:rPr>
              <a:t>matematica</a:t>
            </a:r>
            <a:r>
              <a:rPr lang="it-IT" dirty="0"/>
              <a:t> nella scuola secondaria di primo grado e d'</a:t>
            </a:r>
            <a:r>
              <a:rPr lang="it-IT" u="sng" dirty="0">
                <a:solidFill>
                  <a:srgbClr val="FF0000"/>
                </a:solidFill>
              </a:rPr>
              <a:t>Inglese</a:t>
            </a:r>
            <a:r>
              <a:rPr lang="it-IT" dirty="0"/>
              <a:t> nella scuola Primaria e Secondaria.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77DED1-3D99-48B5-9F93-E5AD433D23B4}"/>
              </a:ext>
            </a:extLst>
          </p:cNvPr>
          <p:cNvSpPr txBox="1"/>
          <p:nvPr/>
        </p:nvSpPr>
        <p:spPr>
          <a:xfrm>
            <a:off x="7916779" y="7838"/>
            <a:ext cx="4202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OBIETTIVO DI PROCESSO</a:t>
            </a:r>
          </a:p>
          <a:p>
            <a:r>
              <a:rPr lang="it-IT" i="0" dirty="0">
                <a:solidFill>
                  <a:srgbClr val="333333"/>
                </a:solidFill>
                <a:effectLst/>
                <a:latin typeface="Titillium Web"/>
              </a:rPr>
              <a:t>Garantire la continuità educativa per gli studenti nel passaggio da un ordine di scuola all'altro migliorando un'applicazione efficace dei criteri utilizzati dalla commissione "formazione classi".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6ED521E-9328-474C-A80E-765EAA34CA94}"/>
              </a:ext>
            </a:extLst>
          </p:cNvPr>
          <p:cNvSpPr txBox="1"/>
          <p:nvPr/>
        </p:nvSpPr>
        <p:spPr>
          <a:xfrm>
            <a:off x="7435516" y="1834941"/>
            <a:ext cx="4489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OBIETTIVO DI PROCESSO</a:t>
            </a:r>
          </a:p>
          <a:p>
            <a:r>
              <a:rPr lang="it-IT" i="0" dirty="0">
                <a:solidFill>
                  <a:srgbClr val="333333"/>
                </a:solidFill>
                <a:effectLst/>
                <a:latin typeface="Titillium Web"/>
              </a:rPr>
              <a:t>Progettare corsi di recupero di Matematica e di Inglese in orario extracurricolare potenziando la didattica laboratoriale attraverso l'utilizzo di tecnologie e metodiche innovative.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63C581A-DDD7-4BEA-96C9-11833F37F7DF}"/>
              </a:ext>
            </a:extLst>
          </p:cNvPr>
          <p:cNvSpPr txBox="1"/>
          <p:nvPr/>
        </p:nvSpPr>
        <p:spPr>
          <a:xfrm>
            <a:off x="103924" y="3463466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3) </a:t>
            </a:r>
            <a:r>
              <a:rPr lang="it-IT" dirty="0">
                <a:solidFill>
                  <a:srgbClr val="FF0000"/>
                </a:solidFill>
              </a:rPr>
              <a:t>Migliorare</a:t>
            </a:r>
            <a:r>
              <a:rPr lang="it-IT" dirty="0"/>
              <a:t>  il </a:t>
            </a:r>
            <a:r>
              <a:rPr lang="it-IT" u="sng" dirty="0">
                <a:solidFill>
                  <a:srgbClr val="FF0000"/>
                </a:solidFill>
              </a:rPr>
              <a:t>passaggio delle informazioni </a:t>
            </a:r>
            <a:r>
              <a:rPr lang="it-IT" dirty="0"/>
              <a:t>tra i diversi ordini di scuola  attraverso un monitoraggio condiviso degli esiti delle prove invalsi e delle competenze standard  da raggiungere nelle classi ,con maggiore riguardo alle classi terminali.</a:t>
            </a:r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06EF7B09-A4A5-4D2D-8EF0-8C8E385AF6FE}"/>
              </a:ext>
            </a:extLst>
          </p:cNvPr>
          <p:cNvSpPr/>
          <p:nvPr/>
        </p:nvSpPr>
        <p:spPr>
          <a:xfrm>
            <a:off x="1046747" y="1143001"/>
            <a:ext cx="407097" cy="1344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18B9138-FFB1-4F55-BF71-CA511A9EDC48}"/>
              </a:ext>
            </a:extLst>
          </p:cNvPr>
          <p:cNvSpPr txBox="1"/>
          <p:nvPr/>
        </p:nvSpPr>
        <p:spPr>
          <a:xfrm>
            <a:off x="5639490" y="3577818"/>
            <a:ext cx="4644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OBIETTIVO DI PROCESSO</a:t>
            </a:r>
          </a:p>
          <a:p>
            <a:r>
              <a:rPr lang="it-IT" i="0" dirty="0">
                <a:solidFill>
                  <a:srgbClr val="333333"/>
                </a:solidFill>
                <a:effectLst/>
                <a:latin typeface="Titillium Web"/>
              </a:rPr>
              <a:t>Utilizzare il curricolo verticale come strumento di lavoro; monitorare gli apprendimenti nelle prove comuni, potenziare percorsi trasversali a classi aperte ,dedicare giornate di approfondimento pluridisciplinare sulle prove invalsi.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F24BFA07-AF85-4E1B-B31A-68C6B699EED6}"/>
              </a:ext>
            </a:extLst>
          </p:cNvPr>
          <p:cNvSpPr/>
          <p:nvPr/>
        </p:nvSpPr>
        <p:spPr>
          <a:xfrm>
            <a:off x="7435515" y="557714"/>
            <a:ext cx="481263" cy="2589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E76701CF-A9CD-4BA8-8C84-E269B2789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071" y="2337801"/>
            <a:ext cx="623444" cy="298730"/>
          </a:xfrm>
          <a:prstGeom prst="rect">
            <a:avLst/>
          </a:prstGeom>
        </p:spPr>
      </p:pic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F853884B-93AF-48DA-BFB7-A13054F5ED6D}"/>
              </a:ext>
            </a:extLst>
          </p:cNvPr>
          <p:cNvSpPr/>
          <p:nvPr/>
        </p:nvSpPr>
        <p:spPr>
          <a:xfrm>
            <a:off x="4586988" y="4746268"/>
            <a:ext cx="521612" cy="302449"/>
          </a:xfrm>
          <a:prstGeom prst="rightArrow">
            <a:avLst>
              <a:gd name="adj1" fmla="val 50000"/>
              <a:gd name="adj2" fmla="val 492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A365371-D29D-4CA2-8A7F-DFB6300F27FF}"/>
              </a:ext>
            </a:extLst>
          </p:cNvPr>
          <p:cNvSpPr txBox="1"/>
          <p:nvPr/>
        </p:nvSpPr>
        <p:spPr>
          <a:xfrm>
            <a:off x="252098" y="5289917"/>
            <a:ext cx="5697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OBIETTIVO DI PROCESSO</a:t>
            </a:r>
          </a:p>
          <a:p>
            <a:r>
              <a:rPr lang="it-IT" i="0" dirty="0">
                <a:solidFill>
                  <a:srgbClr val="333333"/>
                </a:solidFill>
                <a:effectLst/>
                <a:latin typeface="Titillium Web"/>
              </a:rPr>
              <a:t>Progettare più occasioni di incontro tra i docenti di vario ordine per il passaggio di informazioni e per la condivisione degli esiti scolastici e delle competenze standard che gli studenti devono raggiungere.</a:t>
            </a:r>
            <a:endParaRPr lang="it-IT" dirty="0"/>
          </a:p>
        </p:txBody>
      </p:sp>
      <p:sp>
        <p:nvSpPr>
          <p:cNvPr id="27" name="Freccia in giù 26">
            <a:extLst>
              <a:ext uri="{FF2B5EF4-FFF2-40B4-BE49-F238E27FC236}">
                <a16:creationId xmlns:a16="http://schemas.microsoft.com/office/drawing/2014/main" id="{1188CC65-6058-44AF-935C-B91E52D40102}"/>
              </a:ext>
            </a:extLst>
          </p:cNvPr>
          <p:cNvSpPr/>
          <p:nvPr/>
        </p:nvSpPr>
        <p:spPr>
          <a:xfrm>
            <a:off x="4050450" y="4953492"/>
            <a:ext cx="305238" cy="5509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6BF7B8-AE94-4E96-89F1-0E8F429F9061}"/>
              </a:ext>
            </a:extLst>
          </p:cNvPr>
          <p:cNvSpPr txBox="1"/>
          <p:nvPr/>
        </p:nvSpPr>
        <p:spPr>
          <a:xfrm>
            <a:off x="2516333" y="636518"/>
            <a:ext cx="92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INVALSI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8E6FBD0-23FB-4E21-9640-9024914D7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624" y="1631552"/>
            <a:ext cx="1030313" cy="49381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1B14939-146F-4C95-9C0B-3BE3F2B4FB9E}"/>
              </a:ext>
            </a:extLst>
          </p:cNvPr>
          <p:cNvSpPr txBox="1"/>
          <p:nvPr/>
        </p:nvSpPr>
        <p:spPr>
          <a:xfrm>
            <a:off x="457200" y="2636531"/>
            <a:ext cx="220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CONTINUITA’</a:t>
            </a:r>
          </a:p>
        </p:txBody>
      </p:sp>
    </p:spTree>
    <p:extLst>
      <p:ext uri="{BB962C8B-B14F-4D97-AF65-F5344CB8AC3E}">
        <p14:creationId xmlns:p14="http://schemas.microsoft.com/office/powerpoint/2010/main" val="274990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A996EA4-E3E3-4757-B29E-AF29DB135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1" y="1528010"/>
            <a:ext cx="2525486" cy="200927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EB1565B-3D90-4E0D-9A53-984693FE8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8" y="0"/>
            <a:ext cx="9557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2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C61B1C-91CF-4374-B6A5-EEC5E62C45AC}"/>
              </a:ext>
            </a:extLst>
          </p:cNvPr>
          <p:cNvSpPr txBox="1"/>
          <p:nvPr/>
        </p:nvSpPr>
        <p:spPr>
          <a:xfrm>
            <a:off x="1420399" y="169965"/>
            <a:ext cx="9552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PROVE STRUTTURATE D’ISTITUTO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51FCB5-509B-4E82-AF66-BD01FE1BE87E}"/>
              </a:ext>
            </a:extLst>
          </p:cNvPr>
          <p:cNvSpPr txBox="1"/>
          <p:nvPr/>
        </p:nvSpPr>
        <p:spPr>
          <a:xfrm>
            <a:off x="608100" y="652220"/>
            <a:ext cx="10009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Sulla base del Piano di Miglioramento e delle Indicazioni Nazionali ogni anno vengono testate le competenze in ingresso, in itinere e finali degli studenti in tre distinte Aree degli alunni: </a:t>
            </a:r>
          </a:p>
          <a:p>
            <a:r>
              <a:rPr lang="it-IT" dirty="0"/>
              <a:t>Competenze madre lingua</a:t>
            </a:r>
          </a:p>
          <a:p>
            <a:r>
              <a:rPr lang="it-IT" dirty="0"/>
              <a:t>Competenze lingue straniere</a:t>
            </a:r>
          </a:p>
          <a:p>
            <a:r>
              <a:rPr lang="it-IT" dirty="0"/>
              <a:t>Competenze matematiche</a:t>
            </a:r>
          </a:p>
          <a:p>
            <a:r>
              <a:rPr lang="it-IT" dirty="0"/>
              <a:t> Data l’emergenza sanitaria COVID 19 non è stato possibile  somministrare le Prove strutturate d’Istituto in quanto si è data priorità allo svolgimento delle attività didattiche ordinarie svolte nel rispetto delle disposizioni di sicurezza </a:t>
            </a:r>
            <a:r>
              <a:rPr lang="it-IT" dirty="0" err="1"/>
              <a:t>anti-covid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34A690C-D7D4-4A6D-81B4-17FA7D722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99" y="3029443"/>
            <a:ext cx="4590660" cy="317633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488929-AA6D-4521-AD52-9343BF996340}"/>
              </a:ext>
            </a:extLst>
          </p:cNvPr>
          <p:cNvSpPr txBox="1"/>
          <p:nvPr/>
        </p:nvSpPr>
        <p:spPr>
          <a:xfrm>
            <a:off x="5613068" y="2683545"/>
            <a:ext cx="5835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DAD</a:t>
            </a:r>
          </a:p>
          <a:p>
            <a:r>
              <a:rPr lang="it-IT" dirty="0"/>
              <a:t>Nella </a:t>
            </a:r>
            <a:r>
              <a:rPr lang="it-IT" u="sng" dirty="0"/>
              <a:t>Scuola Secondaria </a:t>
            </a:r>
            <a:r>
              <a:rPr lang="it-IT" dirty="0"/>
              <a:t>le normative di distanziamento e l’elevato numero di alunni per classe, hanno reso necessario turnazioni settimanali , dell’ordine di un giorno la settimana per 4/5 studenti per turno. L’attività didattica per questi ultimi ,è stata comunque garantita con la DAD in modalità sincrona per tutto il tempo scuola.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88AFA7-7D98-4A08-8B8C-39BE2EFA3FDA}"/>
              </a:ext>
            </a:extLst>
          </p:cNvPr>
          <p:cNvSpPr txBox="1"/>
          <p:nvPr/>
        </p:nvSpPr>
        <p:spPr>
          <a:xfrm>
            <a:off x="5613068" y="4836695"/>
            <a:ext cx="59372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DID</a:t>
            </a:r>
          </a:p>
          <a:p>
            <a:r>
              <a:rPr lang="it-IT" dirty="0"/>
              <a:t>Per gli studenti in isolamento fiduciario la scuola ha garantito il proseguo delle attività nelle medesime modalità..</a:t>
            </a:r>
          </a:p>
        </p:txBody>
      </p:sp>
    </p:spTree>
    <p:extLst>
      <p:ext uri="{BB962C8B-B14F-4D97-AF65-F5344CB8AC3E}">
        <p14:creationId xmlns:p14="http://schemas.microsoft.com/office/powerpoint/2010/main" val="367167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F7DEE5E-0091-47BC-BA53-F45BE28F5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59" y="2392438"/>
            <a:ext cx="3804234" cy="329212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EB98967-8395-4A29-A32B-38C12A008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147" y="2392438"/>
            <a:ext cx="862211" cy="68193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B862745-4AE6-42E2-90E7-0CA12681A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869" y="3246558"/>
            <a:ext cx="1156031" cy="12190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B21B486-5384-4092-96C2-59B0178AF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527" y="2491029"/>
            <a:ext cx="4230991" cy="32921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53F71A8-18A6-4799-9FC3-8E65B1E64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4856" y="1477959"/>
            <a:ext cx="2097206" cy="91447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15BF61C-D5E8-4F60-8FC3-5A8F187D8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932" y="780995"/>
            <a:ext cx="2877561" cy="56697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283B566-3DC2-44F3-A282-F01D8DD748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062" y="1373807"/>
            <a:ext cx="3414056" cy="1201016"/>
          </a:xfrm>
          <a:prstGeom prst="rect">
            <a:avLst/>
          </a:prstGeom>
        </p:spPr>
      </p:pic>
      <p:sp>
        <p:nvSpPr>
          <p:cNvPr id="10" name="Fumetto: rettangolo con angoli arrotondati 9">
            <a:extLst>
              <a:ext uri="{FF2B5EF4-FFF2-40B4-BE49-F238E27FC236}">
                <a16:creationId xmlns:a16="http://schemas.microsoft.com/office/drawing/2014/main" id="{C6D4EC7F-6972-4EDF-B435-24C96CAF8060}"/>
              </a:ext>
            </a:extLst>
          </p:cNvPr>
          <p:cNvSpPr/>
          <p:nvPr/>
        </p:nvSpPr>
        <p:spPr>
          <a:xfrm>
            <a:off x="8983700" y="517358"/>
            <a:ext cx="2863818" cy="187508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SECONDARIA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TERZE CLASSI –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n° alunni 96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PROVE CBT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COMPUTER BASED TESTING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C5560B-94D2-428B-A884-87F335172629}"/>
              </a:ext>
            </a:extLst>
          </p:cNvPr>
          <p:cNvSpPr txBox="1"/>
          <p:nvPr/>
        </p:nvSpPr>
        <p:spPr>
          <a:xfrm>
            <a:off x="2643253" y="-47867"/>
            <a:ext cx="783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PROVE INVALSI 2021</a:t>
            </a:r>
          </a:p>
        </p:txBody>
      </p:sp>
      <p:sp>
        <p:nvSpPr>
          <p:cNvPr id="13" name="Fumetto: rettangolo con angoli arrotondati 12">
            <a:extLst>
              <a:ext uri="{FF2B5EF4-FFF2-40B4-BE49-F238E27FC236}">
                <a16:creationId xmlns:a16="http://schemas.microsoft.com/office/drawing/2014/main" id="{A36D21A4-874B-4AD4-B1B7-1C20177E23E8}"/>
              </a:ext>
            </a:extLst>
          </p:cNvPr>
          <p:cNvSpPr/>
          <p:nvPr/>
        </p:nvSpPr>
        <p:spPr>
          <a:xfrm>
            <a:off x="344482" y="180474"/>
            <a:ext cx="2097206" cy="1347590"/>
          </a:xfrm>
          <a:prstGeom prst="wedgeRoundRectCallout">
            <a:avLst>
              <a:gd name="adj1" fmla="val 53633"/>
              <a:gd name="adj2" fmla="val 7142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PRIMARIA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SECONDE CLASSI 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N° ALUNNI 96</a:t>
            </a:r>
          </a:p>
        </p:txBody>
      </p:sp>
      <p:sp>
        <p:nvSpPr>
          <p:cNvPr id="14" name="Fumetto: rettangolo con angoli arrotondati 13">
            <a:extLst>
              <a:ext uri="{FF2B5EF4-FFF2-40B4-BE49-F238E27FC236}">
                <a16:creationId xmlns:a16="http://schemas.microsoft.com/office/drawing/2014/main" id="{FBA18496-536B-410B-8DE7-37C8983EC73D}"/>
              </a:ext>
            </a:extLst>
          </p:cNvPr>
          <p:cNvSpPr/>
          <p:nvPr/>
        </p:nvSpPr>
        <p:spPr>
          <a:xfrm>
            <a:off x="755694" y="4648005"/>
            <a:ext cx="1887559" cy="1716936"/>
          </a:xfrm>
          <a:prstGeom prst="wedgeRoundRectCallout">
            <a:avLst>
              <a:gd name="adj1" fmla="val 66555"/>
              <a:gd name="adj2" fmla="val -1790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PRIMARIA QUINTE CLASSI </a:t>
            </a:r>
            <a:r>
              <a:rPr lang="it-IT" sz="2000" dirty="0" err="1">
                <a:solidFill>
                  <a:schemeClr val="tx1"/>
                </a:solidFill>
              </a:rPr>
              <a:t>n°ALUNNI</a:t>
            </a:r>
            <a:r>
              <a:rPr lang="it-IT" sz="2000" dirty="0">
                <a:solidFill>
                  <a:schemeClr val="tx1"/>
                </a:solidFill>
              </a:rPr>
              <a:t>  102</a:t>
            </a:r>
          </a:p>
        </p:txBody>
      </p:sp>
    </p:spTree>
    <p:extLst>
      <p:ext uri="{BB962C8B-B14F-4D97-AF65-F5344CB8AC3E}">
        <p14:creationId xmlns:p14="http://schemas.microsoft.com/office/powerpoint/2010/main" val="2489616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976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merriweather</vt:lpstr>
      <vt:lpstr>Titillium Web</vt:lpstr>
      <vt:lpstr>Verdana</vt:lpstr>
      <vt:lpstr>Tema di Office</vt:lpstr>
      <vt:lpstr>Document</vt:lpstr>
      <vt:lpstr>REPORT FUNZIONE STRUMENTALE VALUTAZIONE E INVALSI A.S.2020-21</vt:lpstr>
      <vt:lpstr>RAV RAPPORTO DI AUTOVALUTAZIONE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LICENZA MEDIA 2020/21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Patrizia Scuderi</dc:creator>
  <cp:lastModifiedBy>Patrizia Scuderi</cp:lastModifiedBy>
  <cp:revision>75</cp:revision>
  <dcterms:created xsi:type="dcterms:W3CDTF">2019-11-19T15:56:37Z</dcterms:created>
  <dcterms:modified xsi:type="dcterms:W3CDTF">2021-06-26T07:07:55Z</dcterms:modified>
</cp:coreProperties>
</file>